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1" r:id="rId8"/>
    <p:sldId id="262"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C88C72-507E-43E7-87FF-C158CCB2D2DF}"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AAFB74-D1F0-41EC-94F8-8536C6360F3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C88C72-507E-43E7-87FF-C158CCB2D2DF}"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AAFB74-D1F0-41EC-94F8-8536C6360F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C88C72-507E-43E7-87FF-C158CCB2D2DF}"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AAFB74-D1F0-41EC-94F8-8536C6360F3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C88C72-507E-43E7-87FF-C158CCB2D2DF}"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AAFB74-D1F0-41EC-94F8-8536C6360F3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C88C72-507E-43E7-87FF-C158CCB2D2DF}"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AAFB74-D1F0-41EC-94F8-8536C6360F3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C88C72-507E-43E7-87FF-C158CCB2D2DF}" type="datetimeFigureOut">
              <a:rPr lang="en-US" smtClean="0"/>
              <a:t>5/1/2016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AAFB74-D1F0-41EC-94F8-8536C6360F3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C88C72-507E-43E7-87FF-C158CCB2D2DF}" type="datetimeFigureOut">
              <a:rPr lang="en-US" smtClean="0"/>
              <a:t>5/1/2016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AAFB74-D1F0-41EC-94F8-8536C6360F3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C88C72-507E-43E7-87FF-C158CCB2D2DF}" type="datetimeFigureOut">
              <a:rPr lang="en-US" smtClean="0"/>
              <a:t>5/1/2016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AAFB74-D1F0-41EC-94F8-8536C6360F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C88C72-507E-43E7-87FF-C158CCB2D2DF}" type="datetimeFigureOut">
              <a:rPr lang="en-US" smtClean="0"/>
              <a:t>5/1/2016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AAFB74-D1F0-41EC-94F8-8536C6360F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C88C72-507E-43E7-87FF-C158CCB2D2DF}" type="datetimeFigureOut">
              <a:rPr lang="en-US" smtClean="0"/>
              <a:t>5/1/2016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AAFB74-D1F0-41EC-94F8-8536C6360F3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C88C72-507E-43E7-87FF-C158CCB2D2DF}" type="datetimeFigureOut">
              <a:rPr lang="en-US" smtClean="0"/>
              <a:t>5/1/2016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AAFB74-D1F0-41EC-94F8-8536C6360F3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88C72-507E-43E7-87FF-C158CCB2D2DF}" type="datetimeFigureOut">
              <a:rPr lang="en-US" smtClean="0"/>
              <a:t>5/1/2016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AAFB74-D1F0-41EC-94F8-8536C6360F3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400800"/>
          </a:xfrm>
        </p:spPr>
        <p:txBody>
          <a:bodyPr>
            <a:normAutofit/>
          </a:bodyPr>
          <a:lstStyle/>
          <a:p>
            <a:r>
              <a:rPr lang="en-US" sz="5200" dirty="0" smtClean="0"/>
              <a:t>PHASE – I</a:t>
            </a:r>
          </a:p>
          <a:p>
            <a:r>
              <a:rPr lang="en-US" sz="1700" dirty="0" smtClean="0"/>
              <a:t>GRAM PANCHAYATS</a:t>
            </a:r>
          </a:p>
          <a:p>
            <a:r>
              <a:rPr lang="en-US" sz="1700" dirty="0" smtClean="0"/>
              <a:t>BLOCK/ PANCHAYAT SAMITIS</a:t>
            </a:r>
          </a:p>
          <a:p>
            <a:r>
              <a:rPr lang="en-US" sz="1700" dirty="0" smtClean="0"/>
              <a:t>ZILLA PARISHADS</a:t>
            </a:r>
          </a:p>
          <a:p>
            <a:r>
              <a:rPr lang="en-US" sz="5200" dirty="0" smtClean="0"/>
              <a:t>PHASE – II</a:t>
            </a:r>
          </a:p>
          <a:p>
            <a:r>
              <a:rPr lang="en-US" sz="1700" dirty="0" smtClean="0"/>
              <a:t>BLOCK/ PANCHAYAT SAMITIS</a:t>
            </a:r>
          </a:p>
          <a:p>
            <a:r>
              <a:rPr lang="en-US" sz="1700" dirty="0" smtClean="0"/>
              <a:t>ZILLA PARISHADS</a:t>
            </a:r>
          </a:p>
          <a:p>
            <a:r>
              <a:rPr lang="en-US" sz="5200" dirty="0" smtClean="0"/>
              <a:t>PHASE – III</a:t>
            </a:r>
          </a:p>
          <a:p>
            <a:r>
              <a:rPr lang="en-US" sz="1700" dirty="0" smtClean="0"/>
              <a:t>GRAM PANCHAYATS</a:t>
            </a:r>
          </a:p>
          <a:p>
            <a:r>
              <a:rPr lang="en-US" sz="1700" dirty="0" smtClean="0"/>
              <a:t>BLOCK/ PANCHAYAT SAMITIS</a:t>
            </a:r>
          </a:p>
          <a:p>
            <a:r>
              <a:rPr lang="en-US" sz="1700" dirty="0" smtClean="0"/>
              <a:t>ZILLA PARISHADS</a:t>
            </a:r>
            <a:endParaRPr lang="en-US" sz="17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PHASE – I </a:t>
            </a:r>
          </a:p>
          <a:p>
            <a:endParaRPr lang="en-US" dirty="0"/>
          </a:p>
          <a:p>
            <a:pPr>
              <a:buNone/>
            </a:pPr>
            <a:r>
              <a:rPr lang="en-US" dirty="0" smtClean="0"/>
              <a:t>Tasks to be performed by 3- tier </a:t>
            </a:r>
            <a:r>
              <a:rPr lang="en-US" dirty="0" err="1" smtClean="0"/>
              <a:t>Panchayat</a:t>
            </a:r>
            <a:r>
              <a:rPr lang="en-US" dirty="0" smtClean="0"/>
              <a:t>   bodies for Preparedness planning</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 PANCHAYATS</a:t>
            </a:r>
            <a:endParaRPr lang="en-US" dirty="0"/>
          </a:p>
        </p:txBody>
      </p:sp>
      <p:sp>
        <p:nvSpPr>
          <p:cNvPr id="3" name="Content Placeholder 2"/>
          <p:cNvSpPr>
            <a:spLocks noGrp="1"/>
          </p:cNvSpPr>
          <p:nvPr>
            <p:ph idx="1"/>
          </p:nvPr>
        </p:nvSpPr>
        <p:spPr/>
        <p:txBody>
          <a:bodyPr>
            <a:normAutofit fontScale="92500"/>
          </a:bodyPr>
          <a:lstStyle/>
          <a:p>
            <a:r>
              <a:rPr lang="en-US" dirty="0" smtClean="0"/>
              <a:t>Convening meetings of ward members to ensure proper information regarding the warning signals reached the people through all media modes.</a:t>
            </a:r>
          </a:p>
          <a:p>
            <a:r>
              <a:rPr lang="en-US" dirty="0" smtClean="0"/>
              <a:t>Selection of location for shifting people/ livestock to safer places</a:t>
            </a:r>
          </a:p>
          <a:p>
            <a:r>
              <a:rPr lang="en-US" dirty="0" smtClean="0"/>
              <a:t>Special arrangements evacuation of handicapped, children and expectant mothers</a:t>
            </a:r>
          </a:p>
          <a:p>
            <a:r>
              <a:rPr lang="en-US" dirty="0" smtClean="0"/>
              <a:t>Stocking food grains, drinking water and other necessities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PANCHAYAT SAMITIS</a:t>
            </a:r>
            <a:endParaRPr lang="en-US" dirty="0"/>
          </a:p>
        </p:txBody>
      </p:sp>
      <p:sp>
        <p:nvSpPr>
          <p:cNvPr id="3" name="Content Placeholder 2"/>
          <p:cNvSpPr>
            <a:spLocks noGrp="1"/>
          </p:cNvSpPr>
          <p:nvPr>
            <p:ph idx="1"/>
          </p:nvPr>
        </p:nvSpPr>
        <p:spPr/>
        <p:txBody>
          <a:bodyPr>
            <a:normAutofit lnSpcReduction="10000"/>
          </a:bodyPr>
          <a:lstStyle/>
          <a:p>
            <a:r>
              <a:rPr lang="en-US" dirty="0" smtClean="0"/>
              <a:t>Supervise preparedness of the Gram </a:t>
            </a:r>
            <a:r>
              <a:rPr lang="en-US" dirty="0" err="1" smtClean="0"/>
              <a:t>Panchayats</a:t>
            </a:r>
            <a:endParaRPr lang="en-US" dirty="0" smtClean="0"/>
          </a:p>
          <a:p>
            <a:r>
              <a:rPr lang="en-US" dirty="0" smtClean="0"/>
              <a:t>Contacting Ex-army/Security forces personal / volunteers to organize a taskforce to assist people in emergency.</a:t>
            </a:r>
          </a:p>
          <a:p>
            <a:r>
              <a:rPr lang="en-US" dirty="0" smtClean="0"/>
              <a:t> Procure and keep rescue materials including boats ready.</a:t>
            </a:r>
          </a:p>
          <a:p>
            <a:r>
              <a:rPr lang="en-US" dirty="0" smtClean="0"/>
              <a:t>Function as link between the district and village level counter disaster activities.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ZILLA PARISHADS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Before the onset of monsoon (May) and likely periods of cyclone (May- June &amp; Oct-Nov), the District Collector should have a meeting of all District Heads of the </a:t>
            </a:r>
            <a:r>
              <a:rPr lang="en-US" dirty="0" err="1" smtClean="0"/>
              <a:t>Sectoral</a:t>
            </a:r>
            <a:r>
              <a:rPr lang="en-US" dirty="0" smtClean="0"/>
              <a:t>, Departments and the Members of the Z P for preparedness.</a:t>
            </a:r>
          </a:p>
          <a:p>
            <a:r>
              <a:rPr lang="en-US" dirty="0" smtClean="0"/>
              <a:t>To organize „Task Force‟ at District, Block and the Village levels.</a:t>
            </a:r>
          </a:p>
          <a:p>
            <a:r>
              <a:rPr lang="en-US" dirty="0" smtClean="0"/>
              <a:t>To identify and enlist NGOs who are useful in extending help during disasters.</a:t>
            </a:r>
          </a:p>
          <a:p>
            <a:r>
              <a:rPr lang="en-US" dirty="0" smtClean="0"/>
              <a:t>At the first warning, call the meeting of the Crisis Management Group and alert all concerned at Block and Village levels.</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 II</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Tasks to be performed by </a:t>
            </a:r>
            <a:r>
              <a:rPr lang="en-US" dirty="0" err="1" smtClean="0"/>
              <a:t>Panchayats</a:t>
            </a:r>
            <a:r>
              <a:rPr lang="en-US" dirty="0" smtClean="0"/>
              <a:t> for rescue and relief before and during the impact of disasters:</a:t>
            </a:r>
          </a:p>
          <a:p>
            <a:pPr>
              <a:buNone/>
            </a:pPr>
            <a:r>
              <a:rPr lang="en-US" dirty="0" smtClean="0"/>
              <a:t>1.With the final warning, operations for the evacuation of people and the livestock should start so that all are at safer places before the disaster strikes.</a:t>
            </a:r>
          </a:p>
          <a:p>
            <a:pPr>
              <a:buNone/>
            </a:pPr>
            <a:r>
              <a:rPr lang="en-US" dirty="0" smtClean="0"/>
              <a:t>2.Along with evacuation of people and livestock, storage of food and water for the people and the livestock should be made.</a:t>
            </a:r>
          </a:p>
          <a:p>
            <a:pPr>
              <a:buNone/>
            </a:pPr>
            <a:r>
              <a:rPr lang="en-US" dirty="0" smtClean="0"/>
              <a:t>3. The Volunteers and the task forces should be kept in full readiness to take rescue operation at the shortest notice.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PANCHAYAT SAMITIS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With the final warning of cyclone, flood disasters, identify the villages likely to be affected and send teams of Task Forces/ Volunteers to the villages to supervise counter disaster measures.</a:t>
            </a:r>
          </a:p>
          <a:p>
            <a:r>
              <a:rPr lang="en-US" dirty="0" smtClean="0"/>
              <a:t>Arrange for emergency communication facility through Police wireless, Radio, etc.</a:t>
            </a:r>
          </a:p>
          <a:p>
            <a:r>
              <a:rPr lang="en-US" dirty="0" smtClean="0"/>
              <a:t>Supervise the rescue and relief activities along with District Level officers.</a:t>
            </a:r>
          </a:p>
          <a:p>
            <a:r>
              <a:rPr lang="en-US" dirty="0" smtClean="0"/>
              <a:t> Inform the CMG in case specific help for rescue and relief operation is required from the Police and Security forces including Army, Navy and Air Force.</a:t>
            </a:r>
          </a:p>
          <a:p>
            <a:r>
              <a:rPr lang="en-US" dirty="0" smtClean="0"/>
              <a:t>Supervise the rescue and relief operations and coordinate with various agencies like Task forces, NGOs and Volunteers engaged in rescue and relief operations.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ZILLA PARISHADS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the event of on-set of a cyclone /flood disaster monitor the situation, identify the Blocks and villages most likely to be affected and issue warnings at close intervals to all concerned.</a:t>
            </a:r>
          </a:p>
          <a:p>
            <a:r>
              <a:rPr lang="en-US" dirty="0" smtClean="0"/>
              <a:t>Activate control room and keep full watch on the situations.</a:t>
            </a:r>
          </a:p>
          <a:p>
            <a:r>
              <a:rPr lang="en-US" dirty="0" smtClean="0"/>
              <a:t>Activate CMG and put them on job for assisting Block and Village </a:t>
            </a:r>
            <a:r>
              <a:rPr lang="en-US" dirty="0" err="1" smtClean="0"/>
              <a:t>Panchayats</a:t>
            </a:r>
            <a:r>
              <a:rPr lang="en-US" dirty="0" smtClean="0"/>
              <a:t> for taking counter disaster measures.</a:t>
            </a:r>
          </a:p>
          <a:p>
            <a:r>
              <a:rPr lang="en-US" dirty="0" smtClean="0"/>
              <a:t>Arrange for temporary emergency shelters/ relief camps and supply and transport of all essential food and non- food items to relief camp.</a:t>
            </a:r>
          </a:p>
          <a:p>
            <a:r>
              <a:rPr lang="en-US" dirty="0" smtClean="0"/>
              <a:t>Monitoring of the rescue and relief operations at the village level.</a:t>
            </a:r>
          </a:p>
          <a:p>
            <a:r>
              <a:rPr lang="en-US" dirty="0" smtClean="0"/>
              <a:t>Assisting the Block and village </a:t>
            </a:r>
            <a:r>
              <a:rPr lang="en-US" dirty="0" err="1" smtClean="0"/>
              <a:t>Panchayats</a:t>
            </a:r>
            <a:r>
              <a:rPr lang="en-US" dirty="0" smtClean="0"/>
              <a:t> in </a:t>
            </a:r>
            <a:r>
              <a:rPr lang="en-US" dirty="0" err="1" smtClean="0"/>
              <a:t>mobilising</a:t>
            </a:r>
            <a:r>
              <a:rPr lang="en-US" dirty="0" smtClean="0"/>
              <a:t> task forces/ Volunteers/ NGOs for rescue and relief operations.</a:t>
            </a:r>
          </a:p>
          <a:p>
            <a:r>
              <a:rPr lang="en-US" dirty="0" smtClean="0"/>
              <a:t>Maintain minute to minute information on the situation during and immediately after the impact and keep ready to meet any specific emergency.</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PHASE – III </a:t>
            </a:r>
            <a:br>
              <a:rPr lang="en-US" dirty="0" smtClean="0"/>
            </a:br>
            <a:endParaRPr lang="en-US" dirty="0"/>
          </a:p>
        </p:txBody>
      </p:sp>
      <p:sp>
        <p:nvSpPr>
          <p:cNvPr id="3" name="Content Placeholder 2"/>
          <p:cNvSpPr>
            <a:spLocks noGrp="1"/>
          </p:cNvSpPr>
          <p:nvPr>
            <p:ph idx="1"/>
          </p:nvPr>
        </p:nvSpPr>
        <p:spPr/>
        <p:txBody>
          <a:bodyPr/>
          <a:lstStyle/>
          <a:p>
            <a:r>
              <a:rPr lang="en-US" dirty="0" smtClean="0"/>
              <a:t>Reconstruction and long term planning:</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 PANCHAYATS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Assist in the identification of the victims of the disaster and eligible for various types of compensations and assist in the distribution.</a:t>
            </a:r>
          </a:p>
          <a:p>
            <a:r>
              <a:rPr lang="en-US" dirty="0" smtClean="0"/>
              <a:t>Help district and block level organizations in organizing awareness camps for management and mitigation of disasters and ensure the participation of the villagers.</a:t>
            </a:r>
          </a:p>
          <a:p>
            <a:r>
              <a:rPr lang="en-US" dirty="0" smtClean="0"/>
              <a:t>Organize village level Task Force/ Volunteers and train them in counter disaster measures.</a:t>
            </a:r>
          </a:p>
          <a:p>
            <a:r>
              <a:rPr lang="en-US" dirty="0" smtClean="0"/>
              <a:t>Assist block and district level agencies in all activities related to disaster management and mitigation.</a:t>
            </a:r>
          </a:p>
          <a:p>
            <a:r>
              <a:rPr lang="en-US" dirty="0" smtClean="0"/>
              <a:t>Assist block and district level agencies in the supervision and the monitoring of the reconstruction and development projects within the village.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Disasters like Floods, Cyclones, Droughts and Earthquakes are increasing in India due to environmental degradation, deforestation, increasing population, nuclear explosions and air pollutions, etc. There is also worldwide concern to mitigate the growing incidence of disaster and their toll on human life, property and environment. In India floods affect 11.2 percent of the land and drought account for 28 percent of the land, cyclones along 7516 km vulnerable coastline and earthquakes covering 57 percent of the land are other major disasters that occur quite often. Natural Disasters cannot be prevented, but their impact on the lives and the socio-economic aspects of the people can be reduced to a considerable extent.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PANCHAYAT SAMITIS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Assist in Planning and Implementation of Rehabilitation of affected people; Repair and reconstruction of damaged house, physical infrastructure etc. and return to normal economic activities including farming etc.</a:t>
            </a:r>
          </a:p>
          <a:p>
            <a:r>
              <a:rPr lang="en-US" dirty="0" smtClean="0"/>
              <a:t>Based on hazard and vulnerability prepare village and block level mitigation plan and consolidate and integrate into block plan.</a:t>
            </a:r>
          </a:p>
          <a:p>
            <a:r>
              <a:rPr lang="en-US" dirty="0" smtClean="0"/>
              <a:t>Assist and execute repair and reconstruction activities.</a:t>
            </a:r>
          </a:p>
          <a:p>
            <a:r>
              <a:rPr lang="en-US" dirty="0" smtClean="0"/>
              <a:t>Assist for enforcing the specified code or specification for the construction of houses and buildings, roads and other physical infrastructure.</a:t>
            </a:r>
          </a:p>
          <a:p>
            <a:r>
              <a:rPr lang="en-US" dirty="0" smtClean="0"/>
              <a:t>Assist in the formulation of long term mitigation planning and its integration with the development plan of the block and the district.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ZILLA PARISHADS</a:t>
            </a:r>
            <a:endParaRPr lang="en-US" dirty="0"/>
          </a:p>
        </p:txBody>
      </p:sp>
      <p:sp>
        <p:nvSpPr>
          <p:cNvPr id="3" name="Content Placeholder 2"/>
          <p:cNvSpPr>
            <a:spLocks noGrp="1"/>
          </p:cNvSpPr>
          <p:nvPr>
            <p:ph idx="1"/>
          </p:nvPr>
        </p:nvSpPr>
        <p:spPr/>
        <p:txBody>
          <a:bodyPr>
            <a:normAutofit lnSpcReduction="10000"/>
          </a:bodyPr>
          <a:lstStyle/>
          <a:p>
            <a:r>
              <a:rPr lang="en-US" dirty="0" smtClean="0"/>
              <a:t>Planning and Implementation of Rehabilitation of affected people, repair and reconstruction of damaged houses, physical infrastructure, etc and return to normal economic activities including farming etc.</a:t>
            </a:r>
          </a:p>
          <a:p>
            <a:r>
              <a:rPr lang="en-US" dirty="0" smtClean="0"/>
              <a:t>Compensation for loss of lives, properties of individuals should also begin.</a:t>
            </a:r>
          </a:p>
          <a:p>
            <a:r>
              <a:rPr lang="en-US" dirty="0" smtClean="0"/>
              <a:t>Supervise all construction and development activities.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a:t>
            </a:r>
            <a:endParaRPr lang="en-US" dirty="0"/>
          </a:p>
        </p:txBody>
      </p:sp>
      <p:sp>
        <p:nvSpPr>
          <p:cNvPr id="3" name="Content Placeholder 2"/>
          <p:cNvSpPr>
            <a:spLocks noGrp="1"/>
          </p:cNvSpPr>
          <p:nvPr>
            <p:ph idx="1"/>
          </p:nvPr>
        </p:nvSpPr>
        <p:spPr/>
        <p:txBody>
          <a:bodyPr/>
          <a:lstStyle/>
          <a:p>
            <a:r>
              <a:rPr lang="en-US" dirty="0" smtClean="0"/>
              <a:t>The PRI is a statutory body elected by the local people through a well defined democratic process with specific responsibilities and duties. The elected members are accountable to the people of the ward, rural community, block and the district.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Keeping the above in view, the PRI, the representative body of the people, is the most appropriate institution from village to the district level in view of its proximity, universal coverage and enlisting </a:t>
            </a:r>
            <a:r>
              <a:rPr lang="en-US" dirty="0" err="1" smtClean="0"/>
              <a:t>people‟s</a:t>
            </a:r>
            <a:r>
              <a:rPr lang="en-US" dirty="0" smtClean="0"/>
              <a:t> participation on an institutionalized basis. Their close involvement will go a long way in getting people prepared for countering natural disasters as well as involve them in all possible preventive and protective activities so that the impact of the disasters are mitigated and the people are able to save their lives and property.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PRI BODIES CAN LEAD </a:t>
            </a:r>
            <a:endParaRPr lang="en-US" dirty="0"/>
          </a:p>
        </p:txBody>
      </p:sp>
      <p:sp>
        <p:nvSpPr>
          <p:cNvPr id="3" name="Content Placeholder 2"/>
          <p:cNvSpPr>
            <a:spLocks noGrp="1"/>
          </p:cNvSpPr>
          <p:nvPr>
            <p:ph idx="1"/>
          </p:nvPr>
        </p:nvSpPr>
        <p:spPr/>
        <p:txBody>
          <a:bodyPr/>
          <a:lstStyle/>
          <a:p>
            <a:r>
              <a:rPr lang="en-US" dirty="0" smtClean="0"/>
              <a:t>PRE-DISASTER</a:t>
            </a:r>
          </a:p>
          <a:p>
            <a:r>
              <a:rPr lang="en-US" dirty="0" smtClean="0"/>
              <a:t>DURING DISASTER</a:t>
            </a:r>
          </a:p>
          <a:p>
            <a:r>
              <a:rPr lang="en-US" dirty="0" smtClean="0"/>
              <a:t>POST DISASTER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PRE-DISASTER</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Organising</a:t>
            </a:r>
            <a:r>
              <a:rPr lang="en-US" dirty="0" smtClean="0"/>
              <a:t> awareness campaign and promoting community education on disaster preparedness.</a:t>
            </a:r>
          </a:p>
          <a:p>
            <a:r>
              <a:rPr lang="en-US" dirty="0" smtClean="0"/>
              <a:t>Identifying the resource gaps both physical and manpower and replenish the same.</a:t>
            </a:r>
          </a:p>
          <a:p>
            <a:r>
              <a:rPr lang="en-US" dirty="0" smtClean="0"/>
              <a:t>Establishing  Cooperation with local agencies including NGOs</a:t>
            </a:r>
          </a:p>
          <a:p>
            <a:r>
              <a:rPr lang="en-US" dirty="0" smtClean="0"/>
              <a:t>Encouraging people to insure assets and livestock. </a:t>
            </a:r>
          </a:p>
          <a:p>
            <a:r>
              <a:rPr lang="en-US" dirty="0" smtClean="0"/>
              <a:t>Activating the DM Plans with the participation of the community.</a:t>
            </a:r>
          </a:p>
          <a:p>
            <a:r>
              <a:rPr lang="en-US" dirty="0" smtClean="0"/>
              <a:t>Formation of Task forces.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DISASTER</a:t>
            </a:r>
            <a:endParaRPr lang="en-US" dirty="0"/>
          </a:p>
        </p:txBody>
      </p:sp>
      <p:sp>
        <p:nvSpPr>
          <p:cNvPr id="3" name="Content Placeholder 2"/>
          <p:cNvSpPr>
            <a:spLocks noGrp="1"/>
          </p:cNvSpPr>
          <p:nvPr>
            <p:ph idx="1"/>
          </p:nvPr>
        </p:nvSpPr>
        <p:spPr/>
        <p:txBody>
          <a:bodyPr>
            <a:normAutofit/>
          </a:bodyPr>
          <a:lstStyle/>
          <a:p>
            <a:r>
              <a:rPr lang="en-US" dirty="0" smtClean="0"/>
              <a:t>Arranging emergency communication through available resources. </a:t>
            </a:r>
          </a:p>
          <a:p>
            <a:r>
              <a:rPr lang="en-US" dirty="0" smtClean="0"/>
              <a:t>Evacuation to temporary shelter and running relief camps.</a:t>
            </a:r>
          </a:p>
          <a:p>
            <a:r>
              <a:rPr lang="en-US" dirty="0" smtClean="0"/>
              <a:t>Safe disposal of carcass and arranging safe drinking water and sanitation.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DISASTER</a:t>
            </a:r>
            <a:endParaRPr lang="en-US" dirty="0"/>
          </a:p>
        </p:txBody>
      </p:sp>
      <p:sp>
        <p:nvSpPr>
          <p:cNvPr id="3" name="Content Placeholder 2"/>
          <p:cNvSpPr>
            <a:spLocks noGrp="1"/>
          </p:cNvSpPr>
          <p:nvPr>
            <p:ph idx="1"/>
          </p:nvPr>
        </p:nvSpPr>
        <p:spPr/>
        <p:txBody>
          <a:bodyPr>
            <a:normAutofit/>
          </a:bodyPr>
          <a:lstStyle/>
          <a:p>
            <a:r>
              <a:rPr lang="en-US" dirty="0" smtClean="0"/>
              <a:t>Damage assessment particularly assisting in identifying victims for compensation and its distribution.</a:t>
            </a:r>
          </a:p>
          <a:p>
            <a:r>
              <a:rPr lang="en-US" dirty="0" smtClean="0"/>
              <a:t>Formulating rehabilitation and reconstruction plan of houses and other local infrastructures.</a:t>
            </a:r>
          </a:p>
          <a:p>
            <a:r>
              <a:rPr lang="en-US" dirty="0" smtClean="0"/>
              <a:t>Enforce minimum specification for safe reconstruction.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THE THREE-TIER PRI BODIES IN DISASTER MANAGEMENT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major role of the </a:t>
            </a:r>
            <a:r>
              <a:rPr lang="en-US" dirty="0" err="1" smtClean="0"/>
              <a:t>Panchayati</a:t>
            </a:r>
            <a:r>
              <a:rPr lang="en-US" dirty="0" smtClean="0"/>
              <a:t> Raj Bodies in respect of disaster management is in the preparedness planning and its implementation during the impact and post- impact phase as this is the most crucial period for the people facing the disaster. The village people are the most vulnerable for disasters and therefore the Village </a:t>
            </a:r>
            <a:r>
              <a:rPr lang="en-US" dirty="0" err="1" smtClean="0"/>
              <a:t>Panchayats</a:t>
            </a:r>
            <a:r>
              <a:rPr lang="en-US" dirty="0" smtClean="0"/>
              <a:t> have to play a major role in association with the higher level bodies of PRIs as well as with the Government agencies.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1358</Words>
  <Application>Microsoft Office PowerPoint</Application>
  <PresentationFormat>On-screen Show (4:3)</PresentationFormat>
  <Paragraphs>93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PRI</vt:lpstr>
      <vt:lpstr>INTRODUCTION</vt:lpstr>
      <vt:lpstr>PRI</vt:lpstr>
      <vt:lpstr>Slide 4</vt:lpstr>
      <vt:lpstr>HOW PRI BODIES CAN LEAD </vt:lpstr>
      <vt:lpstr>PRE-DISASTER </vt:lpstr>
      <vt:lpstr>DURING DISASTER</vt:lpstr>
      <vt:lpstr>POST DISASTER</vt:lpstr>
      <vt:lpstr>ROLE OF THE THREE-TIER PRI BODIES IN DISASTER MANAGEMENT</vt:lpstr>
      <vt:lpstr>Slide 10</vt:lpstr>
      <vt:lpstr>Slide 11</vt:lpstr>
      <vt:lpstr>GRAM PANCHAYATS</vt:lpstr>
      <vt:lpstr>BLOCK/ PANCHAYAT SAMITIS</vt:lpstr>
      <vt:lpstr>ZILLA PARISHADS</vt:lpstr>
      <vt:lpstr>PHASE - II</vt:lpstr>
      <vt:lpstr>BLOCK/ PANCHAYAT SAMITIS</vt:lpstr>
      <vt:lpstr>ZILLA PARISHADS</vt:lpstr>
      <vt:lpstr>PHASE – III  </vt:lpstr>
      <vt:lpstr>GRAM PANCHAYATS</vt:lpstr>
      <vt:lpstr>BLOCK/ PANCHAYAT SAMITIS</vt:lpstr>
      <vt:lpstr>ZILLA PARISHADS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dc:title>
  <dc:creator>abc</dc:creator>
  <cp:lastModifiedBy>abc</cp:lastModifiedBy>
  <cp:revision>9</cp:revision>
  <dcterms:created xsi:type="dcterms:W3CDTF">2016-05-01T05:43:49Z</dcterms:created>
  <dcterms:modified xsi:type="dcterms:W3CDTF">2016-05-01T07:06:12Z</dcterms:modified>
</cp:coreProperties>
</file>