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5"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E7661-A8F4-47B5-BED7-EF3F396B03E2}"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147508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7661-A8F4-47B5-BED7-EF3F396B03E2}"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343269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7661-A8F4-47B5-BED7-EF3F396B03E2}"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8919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7661-A8F4-47B5-BED7-EF3F396B03E2}"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335680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E7661-A8F4-47B5-BED7-EF3F396B03E2}"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122635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E7661-A8F4-47B5-BED7-EF3F396B03E2}"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314167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E7661-A8F4-47B5-BED7-EF3F396B03E2}" type="datetimeFigureOut">
              <a:rPr lang="en-US" smtClean="0"/>
              <a:t>07-Sep-17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237567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E7661-A8F4-47B5-BED7-EF3F396B03E2}" type="datetimeFigureOut">
              <a:rPr lang="en-US" smtClean="0"/>
              <a:t>07-Sep-17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235207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E7661-A8F4-47B5-BED7-EF3F396B03E2}" type="datetimeFigureOut">
              <a:rPr lang="en-US" smtClean="0"/>
              <a:t>07-Sep-17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282478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E7661-A8F4-47B5-BED7-EF3F396B03E2}"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389655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E7661-A8F4-47B5-BED7-EF3F396B03E2}"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6866-582A-41CB-B563-D98CD95BB75A}" type="slidenum">
              <a:rPr lang="en-US" smtClean="0"/>
              <a:t>‹#›</a:t>
            </a:fld>
            <a:endParaRPr lang="en-US"/>
          </a:p>
        </p:txBody>
      </p:sp>
    </p:spTree>
    <p:extLst>
      <p:ext uri="{BB962C8B-B14F-4D97-AF65-F5344CB8AC3E}">
        <p14:creationId xmlns:p14="http://schemas.microsoft.com/office/powerpoint/2010/main" val="343118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E7661-A8F4-47B5-BED7-EF3F396B03E2}" type="datetimeFigureOut">
              <a:rPr lang="en-US" smtClean="0"/>
              <a:t>07-Sep-17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46866-582A-41CB-B563-D98CD95BB75A}" type="slidenum">
              <a:rPr lang="en-US" smtClean="0"/>
              <a:t>‹#›</a:t>
            </a:fld>
            <a:endParaRPr lang="en-US"/>
          </a:p>
        </p:txBody>
      </p:sp>
    </p:spTree>
    <p:extLst>
      <p:ext uri="{BB962C8B-B14F-4D97-AF65-F5344CB8AC3E}">
        <p14:creationId xmlns:p14="http://schemas.microsoft.com/office/powerpoint/2010/main" val="3056305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ESTABLISHING ROOM RATES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798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dell laptop\Desktop\session 3 july 2017 onwards\MHMCT 2YEAR 3RD SEM FRONT OFFICE\UNIT-1\ROOM RATES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7543800" cy="5249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17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dell laptop\Desktop\session 3 july 2017 onwards\MHMCT 2YEAR 3RD SEM FRONT OFFICE\UNIT-1\ROOM RAT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33400"/>
            <a:ext cx="7632556" cy="5727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19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ell laptop\Desktop\session 3 july 2017 onwards\MHMCT 2YEAR 3RD SEM FRONT OFFICE\UNIT-1\ROOM RATES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6672263" cy="4675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540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Tariff Fixation</a:t>
            </a:r>
            <a:endParaRPr lang="en-US" dirty="0"/>
          </a:p>
        </p:txBody>
      </p:sp>
      <p:sp>
        <p:nvSpPr>
          <p:cNvPr id="3" name="Content Placeholder 2"/>
          <p:cNvSpPr>
            <a:spLocks noGrp="1"/>
          </p:cNvSpPr>
          <p:nvPr>
            <p:ph idx="1"/>
          </p:nvPr>
        </p:nvSpPr>
        <p:spPr/>
        <p:txBody>
          <a:bodyPr/>
          <a:lstStyle/>
          <a:p>
            <a:r>
              <a:rPr lang="en-US" dirty="0" smtClean="0"/>
              <a:t>Check-in and Check-out basis</a:t>
            </a:r>
          </a:p>
          <a:p>
            <a:r>
              <a:rPr lang="en-US" dirty="0" smtClean="0"/>
              <a:t>24 </a:t>
            </a:r>
            <a:r>
              <a:rPr lang="en-US" dirty="0" err="1" smtClean="0"/>
              <a:t>hr</a:t>
            </a:r>
            <a:r>
              <a:rPr lang="en-US" dirty="0" smtClean="0"/>
              <a:t> basis</a:t>
            </a:r>
          </a:p>
          <a:p>
            <a:r>
              <a:rPr lang="en-US" dirty="0" smtClean="0"/>
              <a:t>Night basis</a:t>
            </a:r>
          </a:p>
          <a:p>
            <a:r>
              <a:rPr lang="en-US" dirty="0" smtClean="0"/>
              <a:t>Day rate</a:t>
            </a:r>
          </a:p>
          <a:p>
            <a:r>
              <a:rPr lang="en-US" dirty="0" smtClean="0"/>
              <a:t>According to meal plans</a:t>
            </a:r>
          </a:p>
          <a:p>
            <a:pPr marL="0" indent="0">
              <a:buNone/>
            </a:pPr>
            <a:endParaRPr lang="en-US" dirty="0" smtClean="0"/>
          </a:p>
        </p:txBody>
      </p:sp>
    </p:spTree>
    <p:extLst>
      <p:ext uri="{BB962C8B-B14F-4D97-AF65-F5344CB8AC3E}">
        <p14:creationId xmlns:p14="http://schemas.microsoft.com/office/powerpoint/2010/main" val="2878232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CONDITION APPROACH</a:t>
            </a:r>
            <a:endParaRPr lang="en-US" dirty="0"/>
          </a:p>
        </p:txBody>
      </p:sp>
      <p:sp>
        <p:nvSpPr>
          <p:cNvPr id="3" name="Content Placeholder 2"/>
          <p:cNvSpPr>
            <a:spLocks noGrp="1"/>
          </p:cNvSpPr>
          <p:nvPr>
            <p:ph idx="1"/>
          </p:nvPr>
        </p:nvSpPr>
        <p:spPr/>
        <p:txBody>
          <a:bodyPr>
            <a:normAutofit lnSpcReduction="10000"/>
          </a:bodyPr>
          <a:lstStyle/>
          <a:p>
            <a:r>
              <a:rPr lang="en-US" dirty="0"/>
              <a:t>Under this very approach, management shall look at comparable hotels in the geographical market, see what they are charging for the same product, and charge only what the market will accept</a:t>
            </a:r>
          </a:p>
          <a:p>
            <a:r>
              <a:rPr lang="en-US" dirty="0"/>
              <a:t>Some drawbacks of this approach are that it does not take into consideration the value of property, and what a strong sales effort may accomplish</a:t>
            </a:r>
          </a:p>
          <a:p>
            <a:endParaRPr lang="en-US" dirty="0"/>
          </a:p>
        </p:txBody>
      </p:sp>
    </p:spTree>
    <p:extLst>
      <p:ext uri="{BB962C8B-B14F-4D97-AF65-F5344CB8AC3E}">
        <p14:creationId xmlns:p14="http://schemas.microsoft.com/office/powerpoint/2010/main" val="1525028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THUMB</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this approach, the rate of a room shall be </a:t>
            </a:r>
            <a:r>
              <a:rPr lang="en-US" dirty="0" smtClean="0"/>
              <a:t>RS1 </a:t>
            </a:r>
            <a:r>
              <a:rPr lang="en-US" dirty="0"/>
              <a:t>for each </a:t>
            </a:r>
            <a:r>
              <a:rPr lang="en-US" dirty="0" smtClean="0"/>
              <a:t>RS1,000 </a:t>
            </a:r>
            <a:r>
              <a:rPr lang="en-US" dirty="0"/>
              <a:t>of construction and finishing costs per room, assuming a 70% occupancy </a:t>
            </a:r>
            <a:r>
              <a:rPr lang="en-US" dirty="0" smtClean="0"/>
              <a:t>rate</a:t>
            </a:r>
          </a:p>
          <a:p>
            <a:pPr>
              <a:buClr>
                <a:srgbClr val="FF0000"/>
              </a:buClr>
              <a:buFont typeface="Wingdings" pitchFamily="2" charset="2"/>
              <a:buChar char="v"/>
            </a:pPr>
            <a:r>
              <a:rPr lang="en-US" dirty="0"/>
              <a:t>To illustrate suppose a 150 room hotel has cost  </a:t>
            </a:r>
            <a:r>
              <a:rPr lang="en-US" dirty="0" smtClean="0"/>
              <a:t>RS9,500,000 </a:t>
            </a:r>
            <a:r>
              <a:rPr lang="en-US" dirty="0"/>
              <a:t>of construction and finishing costs</a:t>
            </a:r>
          </a:p>
          <a:p>
            <a:pPr>
              <a:buClr>
                <a:srgbClr val="FF0000"/>
              </a:buClr>
              <a:buFont typeface="Wingdings" pitchFamily="2" charset="2"/>
              <a:buChar char="v"/>
            </a:pPr>
            <a:r>
              <a:rPr lang="en-US" dirty="0"/>
              <a:t>Therefore, the cost per room is </a:t>
            </a:r>
            <a:r>
              <a:rPr lang="en-US" dirty="0" smtClean="0"/>
              <a:t>RS63,333.33 </a:t>
            </a:r>
            <a:r>
              <a:rPr lang="en-US" dirty="0"/>
              <a:t>which would mean that the price per room shall be </a:t>
            </a:r>
            <a:r>
              <a:rPr lang="en-US" dirty="0" smtClean="0"/>
              <a:t>RS63.33</a:t>
            </a:r>
          </a:p>
          <a:p>
            <a:pPr>
              <a:buClr>
                <a:srgbClr val="FF0000"/>
              </a:buClr>
              <a:buFont typeface="Wingdings" pitchFamily="2" charset="2"/>
              <a:buChar char="v"/>
            </a:pPr>
            <a:r>
              <a:rPr lang="en-US" dirty="0"/>
              <a:t>This approach, however, fails to take into consideration the </a:t>
            </a:r>
            <a:r>
              <a:rPr lang="en-US" dirty="0" smtClean="0"/>
              <a:t>inflation term(SUPPOSE IF THE OCCUPANCY INCREASES), </a:t>
            </a:r>
            <a:r>
              <a:rPr lang="en-US" dirty="0"/>
              <a:t>the contribution of other facilities and services towards the hotel’s desired profitability and assumes a certain level of occupancy rate</a:t>
            </a:r>
          </a:p>
          <a:p>
            <a:pPr>
              <a:buClr>
                <a:srgbClr val="FF0000"/>
              </a:buClr>
              <a:buFont typeface="Wingdings" pitchFamily="2" charset="2"/>
              <a:buChar char="v"/>
            </a:pPr>
            <a:endParaRPr lang="en-US" dirty="0"/>
          </a:p>
          <a:p>
            <a:endParaRPr lang="en-US" dirty="0"/>
          </a:p>
        </p:txBody>
      </p:sp>
    </p:spTree>
    <p:extLst>
      <p:ext uri="{BB962C8B-B14F-4D97-AF65-F5344CB8AC3E}">
        <p14:creationId xmlns:p14="http://schemas.microsoft.com/office/powerpoint/2010/main" val="4241140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HUBBARTS FORMULA</a:t>
            </a:r>
            <a:endParaRPr lang="en-US" dirty="0"/>
          </a:p>
        </p:txBody>
      </p:sp>
      <p:sp>
        <p:nvSpPr>
          <p:cNvPr id="3" name="Content Placeholder 2"/>
          <p:cNvSpPr>
            <a:spLocks noGrp="1"/>
          </p:cNvSpPr>
          <p:nvPr>
            <p:ph idx="1"/>
          </p:nvPr>
        </p:nvSpPr>
        <p:spPr/>
        <p:txBody>
          <a:bodyPr>
            <a:normAutofit lnSpcReduction="10000"/>
          </a:bodyPr>
          <a:lstStyle/>
          <a:p>
            <a:r>
              <a:rPr lang="en-US" dirty="0"/>
              <a:t>Hoteliers want to maximize their profits and thus collect the highest rate possible for their rooms</a:t>
            </a:r>
            <a:r>
              <a:rPr lang="en-US" dirty="0" smtClean="0"/>
              <a:t>.</a:t>
            </a:r>
          </a:p>
          <a:p>
            <a:r>
              <a:rPr lang="en-US" dirty="0"/>
              <a:t>However, the rate cannot be so high that it discourages guests from staying at the hotel, nor can it be so low that it prevents the hotel from making a profit</a:t>
            </a:r>
            <a:r>
              <a:rPr lang="en-US" dirty="0" smtClean="0"/>
              <a:t>.</a:t>
            </a:r>
          </a:p>
          <a:p>
            <a:r>
              <a:rPr lang="en-US" dirty="0" smtClean="0"/>
              <a:t>This formula is recognized </a:t>
            </a:r>
            <a:r>
              <a:rPr lang="en-US" dirty="0"/>
              <a:t>by hoteliers world-wide</a:t>
            </a:r>
          </a:p>
        </p:txBody>
      </p:sp>
    </p:spTree>
    <p:extLst>
      <p:ext uri="{BB962C8B-B14F-4D97-AF65-F5344CB8AC3E}">
        <p14:creationId xmlns:p14="http://schemas.microsoft.com/office/powerpoint/2010/main" val="373347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err="1"/>
              <a:t>Hubbart</a:t>
            </a:r>
            <a:r>
              <a:rPr lang="en-US" b="1" dirty="0"/>
              <a:t> formula</a:t>
            </a:r>
            <a:r>
              <a:rPr lang="en-US" dirty="0"/>
              <a:t> is used to determine what a hotel’s average daily rate (ADR) </a:t>
            </a:r>
            <a:r>
              <a:rPr lang="en-US" i="1" dirty="0" smtClean="0"/>
              <a:t>should </a:t>
            </a:r>
            <a:r>
              <a:rPr lang="en-US" dirty="0" smtClean="0"/>
              <a:t>be </a:t>
            </a:r>
            <a:r>
              <a:rPr lang="en-US" dirty="0"/>
              <a:t>to reach the hotel owner’s financial goals</a:t>
            </a:r>
            <a:r>
              <a:rPr lang="en-US" dirty="0" smtClean="0"/>
              <a:t>.</a:t>
            </a:r>
          </a:p>
          <a:p>
            <a:r>
              <a:rPr lang="en-US"/>
              <a:t>[(Operating expenses + Desired return on investment) – other income]/projected room nights = room rate.</a:t>
            </a:r>
            <a:endParaRPr lang="en-US" dirty="0"/>
          </a:p>
          <a:p>
            <a:endParaRPr lang="en-US" dirty="0"/>
          </a:p>
        </p:txBody>
      </p:sp>
    </p:spTree>
    <p:extLst>
      <p:ext uri="{BB962C8B-B14F-4D97-AF65-F5344CB8AC3E}">
        <p14:creationId xmlns:p14="http://schemas.microsoft.com/office/powerpoint/2010/main" val="3282872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249</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ESTABLISHING ROOM RATES</vt:lpstr>
      <vt:lpstr>PowerPoint Presentation</vt:lpstr>
      <vt:lpstr>PowerPoint Presentation</vt:lpstr>
      <vt:lpstr>PowerPoint Presentation</vt:lpstr>
      <vt:lpstr>Tariff Fixation</vt:lpstr>
      <vt:lpstr>THE MARKET CONDITION APPROACH</vt:lpstr>
      <vt:lpstr>RULE OF THUMB</vt:lpstr>
      <vt:lpstr>HUBBARTS FORMULA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ROOM RATES</dc:title>
  <dc:creator>dell laptop</dc:creator>
  <cp:lastModifiedBy>dell laptop</cp:lastModifiedBy>
  <cp:revision>8</cp:revision>
  <dcterms:created xsi:type="dcterms:W3CDTF">2017-08-01T07:37:48Z</dcterms:created>
  <dcterms:modified xsi:type="dcterms:W3CDTF">2017-09-07T18:13:17Z</dcterms:modified>
</cp:coreProperties>
</file>