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6FD2EB-4090-48C5-84F5-30504B179CB0}"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15609-97AC-4EA8-B720-0512B86FD2E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FD2EB-4090-48C5-84F5-30504B179CB0}"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15609-97AC-4EA8-B720-0512B86FD2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FD2EB-4090-48C5-84F5-30504B179CB0}"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15609-97AC-4EA8-B720-0512B86FD2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FD2EB-4090-48C5-84F5-30504B179CB0}"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15609-97AC-4EA8-B720-0512B86FD2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6FD2EB-4090-48C5-84F5-30504B179CB0}"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015609-97AC-4EA8-B720-0512B86FD2E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6FD2EB-4090-48C5-84F5-30504B179CB0}" type="datetimeFigureOut">
              <a:rPr lang="en-US" smtClean="0"/>
              <a:t>5/7/2016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15609-97AC-4EA8-B720-0512B86FD2E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6FD2EB-4090-48C5-84F5-30504B179CB0}" type="datetimeFigureOut">
              <a:rPr lang="en-US" smtClean="0"/>
              <a:t>5/7/2016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015609-97AC-4EA8-B720-0512B86FD2E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6FD2EB-4090-48C5-84F5-30504B179CB0}" type="datetimeFigureOut">
              <a:rPr lang="en-US" smtClean="0"/>
              <a:t>5/7/2016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015609-97AC-4EA8-B720-0512B86FD2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FD2EB-4090-48C5-84F5-30504B179CB0}" type="datetimeFigureOut">
              <a:rPr lang="en-US" smtClean="0"/>
              <a:t>5/7/2016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015609-97AC-4EA8-B720-0512B86FD2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6FD2EB-4090-48C5-84F5-30504B179CB0}" type="datetimeFigureOut">
              <a:rPr lang="en-US" smtClean="0"/>
              <a:t>5/7/2016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15609-97AC-4EA8-B720-0512B86FD2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6FD2EB-4090-48C5-84F5-30504B179CB0}" type="datetimeFigureOut">
              <a:rPr lang="en-US" smtClean="0"/>
              <a:t>5/7/2016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015609-97AC-4EA8-B720-0512B86FD2E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FD2EB-4090-48C5-84F5-30504B179CB0}" type="datetimeFigureOut">
              <a:rPr lang="en-US" smtClean="0"/>
              <a:t>5/7/2016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015609-97AC-4EA8-B720-0512B86FD2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n.wikipedia.org/wiki/Non-governmental_organiza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India" TargetMode="External"/><Relationship Id="rId3" Type="http://schemas.openxmlformats.org/officeDocument/2006/relationships/hyperlink" Target="https://en.wikipedia.org/wiki/Parliament_of_India" TargetMode="External"/><Relationship Id="rId7" Type="http://schemas.openxmlformats.org/officeDocument/2006/relationships/hyperlink" Target="https://en.wikipedia.org/wiki/Disaster_Management_Act,_2005" TargetMode="External"/><Relationship Id="rId2" Type="http://schemas.openxmlformats.org/officeDocument/2006/relationships/hyperlink" Target="https://en.wikipedia.org/wiki/Rajya_Sabha" TargetMode="External"/><Relationship Id="rId1" Type="http://schemas.openxmlformats.org/officeDocument/2006/relationships/slideLayout" Target="../slideLayouts/slideLayout2.xml"/><Relationship Id="rId6" Type="http://schemas.openxmlformats.org/officeDocument/2006/relationships/hyperlink" Target="https://en.wikipedia.org/wiki/Act_of_Parliament" TargetMode="External"/><Relationship Id="rId5" Type="http://schemas.openxmlformats.org/officeDocument/2006/relationships/hyperlink" Target="https://en.wikipedia.org/wiki/President_of_India" TargetMode="External"/><Relationship Id="rId4" Type="http://schemas.openxmlformats.org/officeDocument/2006/relationships/hyperlink" Target="https://en.wikipedia.org/wiki/Lok_Sabh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Prime_Minister_of_India" TargetMode="External"/><Relationship Id="rId2" Type="http://schemas.openxmlformats.org/officeDocument/2006/relationships/hyperlink" Target="https://en.wikipedia.org/wiki/National_Disaster_Management_Authority_(Indi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Government_of_Indi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Ex_officio_membe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National_Disaster_Response_Forc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National_Institute_of_Disaster_Management" TargetMode="External"/><Relationship Id="rId2" Type="http://schemas.openxmlformats.org/officeDocument/2006/relationships/hyperlink" Target="https://en.wikipedia.org/w/index.php?title=Disaster_Management_Act,_2005&amp;action=edit&amp;section=6" TargetMode="External"/><Relationship Id="rId1" Type="http://schemas.openxmlformats.org/officeDocument/2006/relationships/slideLayout" Target="../slideLayouts/slideLayout2.xml"/><Relationship Id="rId4" Type="http://schemas.openxmlformats.org/officeDocument/2006/relationships/hyperlink" Target="https://en.wikipedia.org/wiki/Disaster_Management_Act,_2005"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Andhra_Pradesh" TargetMode="External"/><Relationship Id="rId3" Type="http://schemas.openxmlformats.org/officeDocument/2006/relationships/hyperlink" Target="https://en.wikipedia.org/wiki/Indian_Supreme_Court" TargetMode="External"/><Relationship Id="rId7" Type="http://schemas.openxmlformats.org/officeDocument/2006/relationships/hyperlink" Target="https://en.wikipedia.org/wiki/Odisha" TargetMode="External"/><Relationship Id="rId12" Type="http://schemas.openxmlformats.org/officeDocument/2006/relationships/hyperlink" Target="https://en.wikipedia.org/wiki/Disaster_Management_Act,_2005" TargetMode="External"/><Relationship Id="rId2" Type="http://schemas.openxmlformats.org/officeDocument/2006/relationships/hyperlink" Target="https://en.wikipedia.org/w/index.php?title=Disaster_Management_Act,_2005&amp;action=edit&amp;section=7" TargetMode="External"/><Relationship Id="rId1" Type="http://schemas.openxmlformats.org/officeDocument/2006/relationships/slideLayout" Target="../slideLayouts/slideLayout2.xml"/><Relationship Id="rId6" Type="http://schemas.openxmlformats.org/officeDocument/2006/relationships/hyperlink" Target="https://en.wikipedia.org/wiki/Tamil_Nadu" TargetMode="External"/><Relationship Id="rId11" Type="http://schemas.openxmlformats.org/officeDocument/2006/relationships/hyperlink" Target="https://en.wikipedia.org/wiki/Maharashtra" TargetMode="External"/><Relationship Id="rId5" Type="http://schemas.openxmlformats.org/officeDocument/2006/relationships/hyperlink" Target="https://en.wikipedia.org/wiki/Uttarakhand" TargetMode="External"/><Relationship Id="rId10" Type="http://schemas.openxmlformats.org/officeDocument/2006/relationships/hyperlink" Target="https://en.wikipedia.org/wiki/Rajasthan" TargetMode="External"/><Relationship Id="rId4" Type="http://schemas.openxmlformats.org/officeDocument/2006/relationships/hyperlink" Target="https://en.wikipedia.org/wiki/Public_Interest_Litigation" TargetMode="External"/><Relationship Id="rId9" Type="http://schemas.openxmlformats.org/officeDocument/2006/relationships/hyperlink" Target="https://en.wikipedia.org/wiki/Gujara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Disaster Management Act, 2005</a:t>
            </a:r>
            <a:br>
              <a:rPr lang="en-US" dirty="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Criticism of the Act</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The </a:t>
            </a:r>
            <a:r>
              <a:rPr lang="en-US" dirty="0"/>
              <a:t>act has been criticized for marginalizing </a:t>
            </a:r>
            <a:r>
              <a:rPr lang="en-US" dirty="0">
                <a:hlinkClick r:id="rId2" tooltip="Non-governmental organizations"/>
              </a:rPr>
              <a:t>Non-governmental organizations</a:t>
            </a:r>
            <a:r>
              <a:rPr lang="en-US" dirty="0"/>
              <a:t> (NGOs), elected local representatives, local communities and civic group; and for fostering a hierarchical, bureaucratic, command and control, 'top down', approach that gives the central, state, and district authorities sweeping </a:t>
            </a:r>
            <a:r>
              <a:rPr lang="en-US" dirty="0" err="1" smtClean="0"/>
              <a:t>powers.It</a:t>
            </a:r>
            <a:r>
              <a:rPr lang="en-US" dirty="0" smtClean="0"/>
              <a:t> </a:t>
            </a:r>
            <a:r>
              <a:rPr lang="en-US" dirty="0"/>
              <a:t>is also alleged that the "Act became a law almost at the will of the bureaucrats who framed it."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The </a:t>
            </a:r>
            <a:r>
              <a:rPr lang="en-US" b="1" dirty="0"/>
              <a:t>Disaster Management Act, 2005</a:t>
            </a:r>
            <a:r>
              <a:rPr lang="en-US" dirty="0"/>
              <a:t>, (23 December 2005) No. 53 of 2005, was passed by the </a:t>
            </a:r>
            <a:r>
              <a:rPr lang="en-US" dirty="0" err="1">
                <a:hlinkClick r:id="rId2" tooltip="Rajya Sabha"/>
              </a:rPr>
              <a:t>Rajya</a:t>
            </a:r>
            <a:r>
              <a:rPr lang="en-US" dirty="0">
                <a:hlinkClick r:id="rId2" tooltip="Rajya Sabha"/>
              </a:rPr>
              <a:t> </a:t>
            </a:r>
            <a:r>
              <a:rPr lang="en-US" dirty="0" err="1">
                <a:hlinkClick r:id="rId2" tooltip="Rajya Sabha"/>
              </a:rPr>
              <a:t>Sabha</a:t>
            </a:r>
            <a:r>
              <a:rPr lang="en-US" dirty="0"/>
              <a:t>, the upper house of the </a:t>
            </a:r>
            <a:r>
              <a:rPr lang="en-US" dirty="0">
                <a:hlinkClick r:id="rId3" tooltip="Parliament of India"/>
              </a:rPr>
              <a:t>Parliament of India</a:t>
            </a:r>
            <a:r>
              <a:rPr lang="en-US" dirty="0"/>
              <a:t> on 28 November, and by the </a:t>
            </a:r>
            <a:r>
              <a:rPr lang="en-US" dirty="0" err="1">
                <a:hlinkClick r:id="rId4" tooltip="Lok Sabha"/>
              </a:rPr>
              <a:t>Lok</a:t>
            </a:r>
            <a:r>
              <a:rPr lang="en-US" dirty="0">
                <a:hlinkClick r:id="rId4" tooltip="Lok Sabha"/>
              </a:rPr>
              <a:t> </a:t>
            </a:r>
            <a:r>
              <a:rPr lang="en-US" dirty="0" err="1">
                <a:hlinkClick r:id="rId4" tooltip="Lok Sabha"/>
              </a:rPr>
              <a:t>Sabha</a:t>
            </a:r>
            <a:r>
              <a:rPr lang="en-US" dirty="0"/>
              <a:t>, the lower house of the Parliament, on 12 December 2005. It received the assent of The </a:t>
            </a:r>
            <a:r>
              <a:rPr lang="en-US" dirty="0">
                <a:hlinkClick r:id="rId5" tooltip="President of India"/>
              </a:rPr>
              <a:t>President of India</a:t>
            </a:r>
            <a:r>
              <a:rPr lang="en-US" dirty="0"/>
              <a:t> on 9 January 2006. The Disaster Management </a:t>
            </a:r>
            <a:r>
              <a:rPr lang="en-US" dirty="0">
                <a:hlinkClick r:id="rId6" tooltip="Act of Parliament"/>
              </a:rPr>
              <a:t>Act</a:t>
            </a:r>
            <a:r>
              <a:rPr lang="en-US" dirty="0"/>
              <a:t>, 2005 has 11 chapters and 79 sections.</a:t>
            </a:r>
            <a:r>
              <a:rPr lang="en-US" baseline="30000" dirty="0">
                <a:hlinkClick r:id="rId7"/>
              </a:rPr>
              <a:t>[1]</a:t>
            </a:r>
            <a:r>
              <a:rPr lang="en-US" baseline="30000" dirty="0">
                <a:hlinkClick r:id="rId7"/>
              </a:rPr>
              <a:t>[2]</a:t>
            </a:r>
            <a:r>
              <a:rPr lang="en-US" dirty="0"/>
              <a:t> The Act extends to the whole of </a:t>
            </a:r>
            <a:r>
              <a:rPr lang="en-US" dirty="0">
                <a:hlinkClick r:id="rId8" tooltip="India"/>
              </a:rPr>
              <a:t>India</a:t>
            </a:r>
            <a:r>
              <a:rPr lang="en-US" dirty="0"/>
              <a:t>. The Act provides for "the effective management of disasters and for matters connected therewith or incidental thereto."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Authority</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Act calls for the establishment of National Disaster Management Authority (</a:t>
            </a:r>
            <a:r>
              <a:rPr lang="en-US" dirty="0">
                <a:hlinkClick r:id="rId2" tooltip="National Disaster Management Authority (India)"/>
              </a:rPr>
              <a:t>NDMA</a:t>
            </a:r>
            <a:r>
              <a:rPr lang="en-US" dirty="0"/>
              <a:t>), with the </a:t>
            </a:r>
            <a:r>
              <a:rPr lang="en-US" dirty="0">
                <a:hlinkClick r:id="rId3" tooltip="Prime Minister of India"/>
              </a:rPr>
              <a:t>Prime Minister of India</a:t>
            </a:r>
            <a:r>
              <a:rPr lang="en-US" dirty="0"/>
              <a:t> as chairperson. The NDMA may have no more than nine members including a Vice-Chairperson</a:t>
            </a:r>
            <a:r>
              <a:rPr lang="en-US" dirty="0" smtClean="0"/>
              <a:t>.</a:t>
            </a:r>
            <a:r>
              <a:rPr lang="en-US" dirty="0"/>
              <a:t> The tenure of the members of the NDMA shall be five years</a:t>
            </a:r>
            <a:r>
              <a:rPr lang="en-US" dirty="0" smtClean="0"/>
              <a:t>.</a:t>
            </a:r>
            <a:r>
              <a:rPr lang="en-US" dirty="0"/>
              <a:t> The NDMA which was initially established on 30 May 2005 by an executive order, was constituted under Section-3(1) of the Disaster Management Act, on 27 September </a:t>
            </a:r>
            <a:r>
              <a:rPr lang="en-US" dirty="0" smtClean="0"/>
              <a:t>2006.The </a:t>
            </a:r>
            <a:r>
              <a:rPr lang="en-US" dirty="0"/>
              <a:t>NDMA is responsible for "laying down the policies, plans and guidelines for disaster management" and to ensure "timely and effective response to disaster". Under section 6 of the Act it is responsible for laying "down guidelines to be followed by the State Authorities in drawing up the State Plans</a:t>
            </a:r>
            <a:r>
              <a:rPr lang="en-US" dirty="0" smtClean="0"/>
              <a:t>".</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Executive Committee</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Act under Section 8 enjoins the Central Government to Constitute a National Executive Committee(NEC) to assist the National Authority. The NEC is composed of Secretary level officers of the </a:t>
            </a:r>
            <a:r>
              <a:rPr lang="en-US" dirty="0">
                <a:hlinkClick r:id="rId2" tooltip="Government of India"/>
              </a:rPr>
              <a:t>Government of India</a:t>
            </a:r>
            <a:r>
              <a:rPr lang="en-US" dirty="0"/>
              <a:t> in the Ministries of home, agriculture, atomic energy, </a:t>
            </a:r>
            <a:r>
              <a:rPr lang="en-US" dirty="0" err="1"/>
              <a:t>defence</a:t>
            </a:r>
            <a:r>
              <a:rPr lang="en-US" dirty="0"/>
              <a:t>, drinking water supply, environment and forests, finance (expenditure), health, power, rural development, science and technology, space, telecommunication, urban development, and water resources, with the Home secretary serving as the Chairperson, ex officio. The Chief of the Integrated </a:t>
            </a:r>
            <a:r>
              <a:rPr lang="en-US" dirty="0" err="1"/>
              <a:t>Defence</a:t>
            </a:r>
            <a:r>
              <a:rPr lang="en-US" dirty="0"/>
              <a:t> Staff of the Chiefs of Staff Committee, is an ex officio member of the NEC</a:t>
            </a:r>
            <a:r>
              <a:rPr lang="en-US" dirty="0" smtClean="0"/>
              <a:t>.</a:t>
            </a:r>
            <a:r>
              <a:rPr lang="en-US" dirty="0"/>
              <a:t> The NEC under section of the Act is responsible for the preparation of the National Disaster Management Plan for the whole country and to ensure that it is "reviewed and updated annually</a:t>
            </a:r>
            <a:r>
              <a:rPr lang="en-US" dirty="0" smtClean="0"/>
              <a:t>".</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Disaster Management Authority</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All </a:t>
            </a:r>
            <a:r>
              <a:rPr lang="en-US" dirty="0"/>
              <a:t>State Governments are mandated under Section 14 of the act to establish a State Disaster Management Authority (SDMA). The SDMA consists of the Chief Minister of the State, who is the Chairperson, and no more than eight members appointed by the Chief </a:t>
            </a:r>
            <a:r>
              <a:rPr lang="en-US" dirty="0" err="1" smtClean="0"/>
              <a:t>Minister.State</a:t>
            </a:r>
            <a:r>
              <a:rPr lang="en-US" dirty="0" smtClean="0"/>
              <a:t> </a:t>
            </a:r>
            <a:r>
              <a:rPr lang="en-US" dirty="0"/>
              <a:t>Executive Committee is responsible (Section 22) for drawing up the state disaster management plan, and implementing the National </a:t>
            </a:r>
            <a:r>
              <a:rPr lang="en-US" dirty="0" err="1" smtClean="0"/>
              <a:t>Plan.The</a:t>
            </a:r>
            <a:r>
              <a:rPr lang="en-US" dirty="0" smtClean="0"/>
              <a:t> </a:t>
            </a:r>
            <a:r>
              <a:rPr lang="en-US" dirty="0"/>
              <a:t>SDMA is mandated under section 28 to ensure that all the departments of the State prepare disaster management plans as prescribed by the National and State </a:t>
            </a:r>
            <a:r>
              <a:rPr lang="en-US" dirty="0" err="1" smtClean="0"/>
              <a:t>Authorities.Recently</a:t>
            </a:r>
            <a:r>
              <a:rPr lang="en-US" dirty="0" smtClean="0"/>
              <a:t> </a:t>
            </a:r>
            <a:r>
              <a:rPr lang="en-US" dirty="0"/>
              <a:t>in September 2014 </a:t>
            </a:r>
            <a:r>
              <a:rPr lang="en-US" dirty="0" err="1"/>
              <a:t>kashmir</a:t>
            </a:r>
            <a:r>
              <a:rPr lang="en-US" dirty="0"/>
              <a:t>-floods NDRF played a vital role in rescuing the armed forces and tourists, for which NDRF was awarded by the government of India.</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District Disaster Management Authority</a:t>
            </a:r>
            <a:br>
              <a:rPr lang="en-US" dirty="0" smtClean="0"/>
            </a:br>
            <a:endParaRPr lang="en-US" dirty="0"/>
          </a:p>
        </p:txBody>
      </p:sp>
      <p:sp>
        <p:nvSpPr>
          <p:cNvPr id="3" name="Content Placeholder 2"/>
          <p:cNvSpPr>
            <a:spLocks noGrp="1"/>
          </p:cNvSpPr>
          <p:nvPr>
            <p:ph idx="1"/>
          </p:nvPr>
        </p:nvSpPr>
        <p:spPr/>
        <p:txBody>
          <a:bodyPr/>
          <a:lstStyle/>
          <a:p>
            <a:r>
              <a:rPr lang="en-US" dirty="0" smtClean="0"/>
              <a:t>The </a:t>
            </a:r>
            <a:r>
              <a:rPr lang="en-US" dirty="0"/>
              <a:t>Chairperson of District Disaster Management Authority (DDMA) will be the Collector or District Magistrate or Deputy Commissioner of the district. The elected representative of the area is member of the DDMA as an </a:t>
            </a:r>
            <a:r>
              <a:rPr lang="en-US" dirty="0">
                <a:hlinkClick r:id="rId2" tooltip="Ex officio member"/>
              </a:rPr>
              <a:t>ex officio</a:t>
            </a:r>
            <a:r>
              <a:rPr lang="en-US" dirty="0"/>
              <a:t> co-Chairperson, (Section 25</a:t>
            </a:r>
            <a:r>
              <a:rPr lang="en-US" dirty="0" smtClean="0"/>
              <a:t>).</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Disaster Response Force (NDRF)</a:t>
            </a:r>
            <a:br>
              <a:rPr lang="en-US" dirty="0" smtClean="0"/>
            </a:br>
            <a:endParaRPr lang="en-US" dirty="0"/>
          </a:p>
        </p:txBody>
      </p:sp>
      <p:sp>
        <p:nvSpPr>
          <p:cNvPr id="3" name="Content Placeholder 2"/>
          <p:cNvSpPr>
            <a:spLocks noGrp="1"/>
          </p:cNvSpPr>
          <p:nvPr>
            <p:ph idx="1"/>
          </p:nvPr>
        </p:nvSpPr>
        <p:spPr/>
        <p:txBody>
          <a:bodyPr/>
          <a:lstStyle/>
          <a:p>
            <a:r>
              <a:rPr lang="en-US" dirty="0" smtClean="0"/>
              <a:t>The </a:t>
            </a:r>
            <a:r>
              <a:rPr lang="en-US" dirty="0"/>
              <a:t>Section 44–45 of the Act provides for constituting a </a:t>
            </a:r>
            <a:r>
              <a:rPr lang="en-US" dirty="0">
                <a:hlinkClick r:id="rId2" tooltip="National Disaster Response Force"/>
              </a:rPr>
              <a:t>National Disaster Response Force</a:t>
            </a:r>
            <a:r>
              <a:rPr lang="en-US" dirty="0"/>
              <a:t> "for the purpose of specialist response to a threatening disaster situation or disaster" under a Director General to be appointed by the Central Government</a:t>
            </a:r>
            <a:r>
              <a:rPr lang="en-US" dirty="0" smtClean="0"/>
              <a:t>.</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Other Provisions[</a:t>
            </a:r>
            <a:r>
              <a:rPr lang="en-US" dirty="0">
                <a:hlinkClick r:id="rId2" tooltip="Edit section: Other Provisions"/>
              </a:rPr>
              <a:t>edit</a:t>
            </a:r>
            <a:r>
              <a:rPr lang="en-US" dirty="0"/>
              <a:t>]</a:t>
            </a:r>
          </a:p>
          <a:p>
            <a:r>
              <a:rPr lang="en-US" dirty="0"/>
              <a:t>Section 42 of the Act calls for establishing a </a:t>
            </a:r>
            <a:r>
              <a:rPr lang="en-US" dirty="0">
                <a:hlinkClick r:id="rId3" tooltip="National Institute of Disaster Management"/>
              </a:rPr>
              <a:t>National Institute of Disaster Management</a:t>
            </a:r>
            <a:r>
              <a:rPr lang="en-US" dirty="0"/>
              <a:t>. Section 46-50, mandates funds for Disaster Mitigation at various levels.</a:t>
            </a:r>
            <a:r>
              <a:rPr lang="en-US" baseline="30000" dirty="0">
                <a:hlinkClick r:id="rId4"/>
              </a:rPr>
              <a:t>[1]</a:t>
            </a:r>
            <a:r>
              <a:rPr lang="en-US" dirty="0"/>
              <a:t> The Act provides for civil and criminal liabilities for those who violate the provision of the Act.</a:t>
            </a:r>
            <a:r>
              <a:rPr lang="en-US" baseline="30000" dirty="0">
                <a:hlinkClick r:id="rId4"/>
              </a:rPr>
              <a:t>[1]</a:t>
            </a:r>
            <a:r>
              <a:rPr lang="en-US" baseline="30000" dirty="0">
                <a:hlinkClick r:id="rId4"/>
              </a:rPr>
              <a:t>[7]</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Implementation[</a:t>
            </a:r>
            <a:r>
              <a:rPr lang="en-US" dirty="0">
                <a:hlinkClick r:id="rId2" tooltip="Edit section: Implementation"/>
              </a:rPr>
              <a:t>edit</a:t>
            </a:r>
            <a:r>
              <a:rPr lang="en-US" dirty="0"/>
              <a:t>]</a:t>
            </a:r>
          </a:p>
          <a:p>
            <a:r>
              <a:rPr lang="en-US" dirty="0"/>
              <a:t>The implementation of the National Disaster Act, 2005 has been slow, and slack. On 22 July 2013 </a:t>
            </a:r>
            <a:r>
              <a:rPr lang="en-US" dirty="0">
                <a:hlinkClick r:id="rId3" tooltip="Indian Supreme Court"/>
              </a:rPr>
              <a:t>Indian Supreme </a:t>
            </a:r>
            <a:r>
              <a:rPr lang="en-US" dirty="0" err="1">
                <a:hlinkClick r:id="rId3" tooltip="Indian Supreme Court"/>
              </a:rPr>
              <a:t>Court</a:t>
            </a:r>
            <a:r>
              <a:rPr lang="en-US" dirty="0" err="1"/>
              <a:t>Justices</a:t>
            </a:r>
            <a:r>
              <a:rPr lang="en-US" dirty="0"/>
              <a:t> A K </a:t>
            </a:r>
            <a:r>
              <a:rPr lang="en-US" dirty="0" err="1"/>
              <a:t>Patnaik</a:t>
            </a:r>
            <a:r>
              <a:rPr lang="en-US" dirty="0"/>
              <a:t> and M Y </a:t>
            </a:r>
            <a:r>
              <a:rPr lang="en-US" dirty="0" err="1"/>
              <a:t>Eqbal</a:t>
            </a:r>
            <a:r>
              <a:rPr lang="en-US" dirty="0"/>
              <a:t> in response to a </a:t>
            </a:r>
            <a:r>
              <a:rPr lang="en-US" dirty="0">
                <a:hlinkClick r:id="rId4" tooltip="Public Interest Litigation"/>
              </a:rPr>
              <a:t>Public Interest Litigation</a:t>
            </a:r>
            <a:r>
              <a:rPr lang="en-US" dirty="0"/>
              <a:t> issued notices to the Governments </a:t>
            </a:r>
            <a:r>
              <a:rPr lang="en-US" dirty="0" err="1"/>
              <a:t>of</a:t>
            </a:r>
            <a:r>
              <a:rPr lang="en-US" dirty="0" err="1">
                <a:hlinkClick r:id="rId5" tooltip="Uttarakhand"/>
              </a:rPr>
              <a:t>Uttarakhand</a:t>
            </a:r>
            <a:r>
              <a:rPr lang="en-US" dirty="0"/>
              <a:t>, </a:t>
            </a:r>
            <a:r>
              <a:rPr lang="en-US" dirty="0">
                <a:hlinkClick r:id="rId6" tooltip="Tamil Nadu"/>
              </a:rPr>
              <a:t>Tamil Nadu</a:t>
            </a:r>
            <a:r>
              <a:rPr lang="en-US" dirty="0"/>
              <a:t>, </a:t>
            </a:r>
            <a:r>
              <a:rPr lang="en-US" dirty="0" err="1">
                <a:hlinkClick r:id="rId7" tooltip="Odisha"/>
              </a:rPr>
              <a:t>Odisha</a:t>
            </a:r>
            <a:r>
              <a:rPr lang="en-US" dirty="0"/>
              <a:t>, </a:t>
            </a:r>
            <a:r>
              <a:rPr lang="en-US" dirty="0">
                <a:hlinkClick r:id="rId8" tooltip="Andhra Pradesh"/>
              </a:rPr>
              <a:t>Andhra Pradesh</a:t>
            </a:r>
            <a:r>
              <a:rPr lang="en-US" dirty="0"/>
              <a:t>, </a:t>
            </a:r>
            <a:r>
              <a:rPr lang="en-US" dirty="0">
                <a:hlinkClick r:id="rId9" tooltip="Gujarat"/>
              </a:rPr>
              <a:t>Gujarat</a:t>
            </a:r>
            <a:r>
              <a:rPr lang="en-US" dirty="0"/>
              <a:t>, </a:t>
            </a:r>
            <a:r>
              <a:rPr lang="en-US" dirty="0">
                <a:hlinkClick r:id="rId10" tooltip="Rajasthan"/>
              </a:rPr>
              <a:t>Rajasthan</a:t>
            </a:r>
            <a:r>
              <a:rPr lang="en-US" dirty="0"/>
              <a:t> </a:t>
            </a:r>
            <a:r>
              <a:rPr lang="en-US" dirty="0">
                <a:hlinkClick r:id="rId11" tooltip="Maharashtra"/>
              </a:rPr>
              <a:t>Maharashtra</a:t>
            </a:r>
            <a:r>
              <a:rPr lang="en-US" dirty="0"/>
              <a:t> and the Central government for alleged failure to implement the Disaster Management Act, 2005. The petitioner alleged that the non-implementation of the Disaster Management Act by the Government of Uttarakhand endangered the lives of citizens. He sought "reasonable ex-gratia assistance on account of loss of life, damage to houses and for restoration of means of livelihood to victims of flash floods in Uttarakhand under the Disaster Management Act".</a:t>
            </a:r>
            <a:r>
              <a:rPr lang="en-US" baseline="30000" dirty="0">
                <a:hlinkClick r:id="rId12"/>
              </a:rPr>
              <a:t>[8]</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291</Words>
  <Application>Microsoft Office PowerPoint</Application>
  <PresentationFormat>On-screen Show (4:3)</PresentationFormat>
  <Paragraphs>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Disaster Management Act, 2005 </vt:lpstr>
      <vt:lpstr>Slide 2</vt:lpstr>
      <vt:lpstr>National Authority </vt:lpstr>
      <vt:lpstr>National Executive Committee </vt:lpstr>
      <vt:lpstr>State Disaster Management Authority </vt:lpstr>
      <vt:lpstr>District Disaster Management Authority </vt:lpstr>
      <vt:lpstr>National Disaster Response Force (NDRF) </vt:lpstr>
      <vt:lpstr>Slide 8</vt:lpstr>
      <vt:lpstr>Slide 9</vt:lpstr>
      <vt:lpstr>Criticism of the Act </vt:lpstr>
    </vt:vector>
  </TitlesOfParts>
  <Company>S K Computer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Disaster Management Act, 2005 </dc:title>
  <dc:creator>Kapil</dc:creator>
  <cp:lastModifiedBy>Kapil</cp:lastModifiedBy>
  <cp:revision>1</cp:revision>
  <dcterms:created xsi:type="dcterms:W3CDTF">2016-05-07T04:58:31Z</dcterms:created>
  <dcterms:modified xsi:type="dcterms:W3CDTF">2016-05-07T05:01:47Z</dcterms:modified>
</cp:coreProperties>
</file>