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1DB00B-F517-4825-BC9E-5E7DE595F9BD}" type="datetimeFigureOut">
              <a:rPr lang="en-US" smtClean="0"/>
              <a:t>19-Sep-17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68136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DB00B-F517-4825-BC9E-5E7DE595F9BD}" type="datetimeFigureOut">
              <a:rPr lang="en-US" smtClean="0"/>
              <a:t>19-Sep-17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150447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DB00B-F517-4825-BC9E-5E7DE595F9BD}" type="datetimeFigureOut">
              <a:rPr lang="en-US" smtClean="0"/>
              <a:t>19-Sep-17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170884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DB00B-F517-4825-BC9E-5E7DE595F9BD}" type="datetimeFigureOut">
              <a:rPr lang="en-US" smtClean="0"/>
              <a:t>19-Sep-17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183054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1DB00B-F517-4825-BC9E-5E7DE595F9BD}" type="datetimeFigureOut">
              <a:rPr lang="en-US" smtClean="0"/>
              <a:t>19-Sep-17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539463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1DB00B-F517-4825-BC9E-5E7DE595F9BD}" type="datetimeFigureOut">
              <a:rPr lang="en-US" smtClean="0"/>
              <a:t>19-Sep-17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687675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1DB00B-F517-4825-BC9E-5E7DE595F9BD}" type="datetimeFigureOut">
              <a:rPr lang="en-US" smtClean="0"/>
              <a:t>19-Sep-17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1805164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1DB00B-F517-4825-BC9E-5E7DE595F9BD}" type="datetimeFigureOut">
              <a:rPr lang="en-US" smtClean="0"/>
              <a:t>19-Sep-17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175961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DB00B-F517-4825-BC9E-5E7DE595F9BD}" type="datetimeFigureOut">
              <a:rPr lang="en-US" smtClean="0"/>
              <a:t>19-Sep-17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367361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DB00B-F517-4825-BC9E-5E7DE595F9BD}" type="datetimeFigureOut">
              <a:rPr lang="en-US" smtClean="0"/>
              <a:t>19-Sep-17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1571539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DB00B-F517-4825-BC9E-5E7DE595F9BD}" type="datetimeFigureOut">
              <a:rPr lang="en-US" smtClean="0"/>
              <a:t>19-Sep-17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E94E6-1E40-4277-8423-D5B02AAF8800}" type="slidenum">
              <a:rPr lang="en-US" smtClean="0"/>
              <a:t>‹#›</a:t>
            </a:fld>
            <a:endParaRPr lang="en-US"/>
          </a:p>
        </p:txBody>
      </p:sp>
    </p:spTree>
    <p:extLst>
      <p:ext uri="{BB962C8B-B14F-4D97-AF65-F5344CB8AC3E}">
        <p14:creationId xmlns:p14="http://schemas.microsoft.com/office/powerpoint/2010/main" val="151750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DB00B-F517-4825-BC9E-5E7DE595F9BD}" type="datetimeFigureOut">
              <a:rPr lang="en-US" smtClean="0"/>
              <a:t>19-Sep-17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E94E6-1E40-4277-8423-D5B02AAF8800}" type="slidenum">
              <a:rPr lang="en-US" smtClean="0"/>
              <a:t>‹#›</a:t>
            </a:fld>
            <a:endParaRPr lang="en-US"/>
          </a:p>
        </p:txBody>
      </p:sp>
    </p:spTree>
    <p:extLst>
      <p:ext uri="{BB962C8B-B14F-4D97-AF65-F5344CB8AC3E}">
        <p14:creationId xmlns:p14="http://schemas.microsoft.com/office/powerpoint/2010/main" val="3868566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Italian_cuisin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BENGALI </a:t>
            </a:r>
            <a:r>
              <a:rPr lang="en-US" dirty="0" smtClean="0"/>
              <a:t>CUISINE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9049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the Chinese opened restaurants for Bengalis, they spiced up the bland Cantonese sauces with sliced </a:t>
            </a:r>
            <a:r>
              <a:rPr lang="en-US" dirty="0" err="1"/>
              <a:t>chillies</a:t>
            </a:r>
            <a:r>
              <a:rPr lang="en-US" dirty="0"/>
              <a:t> and hot sauces, creating unique dishes such as sweet corn soup, fried rice, (noodles), </a:t>
            </a:r>
            <a:r>
              <a:rPr lang="en-US" dirty="0" err="1"/>
              <a:t>Chickenand</a:t>
            </a:r>
            <a:r>
              <a:rPr lang="en-US" dirty="0"/>
              <a:t> dishes.</a:t>
            </a:r>
            <a:endParaRPr lang="en-US" dirty="0"/>
          </a:p>
        </p:txBody>
      </p:sp>
    </p:spTree>
    <p:extLst>
      <p:ext uri="{BB962C8B-B14F-4D97-AF65-F5344CB8AC3E}">
        <p14:creationId xmlns:p14="http://schemas.microsoft.com/office/powerpoint/2010/main" val="1309350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a:t>Bengali Bazaar (A Typical Bengali Market</a:t>
            </a:r>
            <a:r>
              <a:rPr lang="en-IN" b="1" u="sng" dirty="0" smtClean="0"/>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555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err="1"/>
              <a:t>Anaj</a:t>
            </a:r>
            <a:r>
              <a:rPr lang="en-IN" b="1" dirty="0"/>
              <a:t> Bazaar (A Vegetable Market</a:t>
            </a:r>
            <a:r>
              <a:rPr lang="en-IN" b="1" dirty="0" smtClean="0"/>
              <a:t>)</a:t>
            </a:r>
            <a:endParaRPr lang="en-US" dirty="0"/>
          </a:p>
        </p:txBody>
      </p:sp>
      <p:sp>
        <p:nvSpPr>
          <p:cNvPr id="3" name="Content Placeholder 2"/>
          <p:cNvSpPr>
            <a:spLocks noGrp="1"/>
          </p:cNvSpPr>
          <p:nvPr>
            <p:ph idx="1"/>
          </p:nvPr>
        </p:nvSpPr>
        <p:spPr/>
        <p:txBody>
          <a:bodyPr>
            <a:normAutofit lnSpcReduction="10000"/>
          </a:bodyPr>
          <a:lstStyle/>
          <a:p>
            <a:r>
              <a:rPr lang="en-IN" dirty="0"/>
              <a:t>The variety of fruits and vegetables that Bengal has to offer is incredible. Markets are usually open air ones. This scene is from the busy </a:t>
            </a:r>
            <a:r>
              <a:rPr lang="en-IN" dirty="0" err="1"/>
              <a:t>Sealdah</a:t>
            </a:r>
            <a:r>
              <a:rPr lang="en-IN" dirty="0"/>
              <a:t> vegetable market in Calcutta. A host of gourds, roots &amp; tubers, leafy greens, succulent stalks, lemons &amp; limes, green and purple eggplants, red onions, plantain, broad </a:t>
            </a:r>
            <a:r>
              <a:rPr lang="en-IN" dirty="0" err="1"/>
              <a:t>beens</a:t>
            </a:r>
            <a:r>
              <a:rPr lang="en-IN" dirty="0"/>
              <a:t>, okra, banana tree stems and flowers, green jackfruit and red pumpkins are just some of what you'll see if you visit!</a:t>
            </a:r>
            <a:endParaRPr lang="en-US" dirty="0"/>
          </a:p>
          <a:p>
            <a:endParaRPr lang="en-US" dirty="0"/>
          </a:p>
        </p:txBody>
      </p:sp>
    </p:spTree>
    <p:extLst>
      <p:ext uri="{BB962C8B-B14F-4D97-AF65-F5344CB8AC3E}">
        <p14:creationId xmlns:p14="http://schemas.microsoft.com/office/powerpoint/2010/main" val="668526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err="1"/>
              <a:t>Maachher</a:t>
            </a:r>
            <a:r>
              <a:rPr lang="en-IN" b="1" dirty="0"/>
              <a:t> Bazaar (A Fish Market</a:t>
            </a:r>
            <a:r>
              <a:rPr lang="en-IN" b="1" dirty="0" smtClean="0"/>
              <a:t>)</a:t>
            </a:r>
            <a:endParaRPr lang="en-US" dirty="0"/>
          </a:p>
        </p:txBody>
      </p:sp>
      <p:sp>
        <p:nvSpPr>
          <p:cNvPr id="3" name="Content Placeholder 2"/>
          <p:cNvSpPr>
            <a:spLocks noGrp="1"/>
          </p:cNvSpPr>
          <p:nvPr>
            <p:ph idx="1"/>
          </p:nvPr>
        </p:nvSpPr>
        <p:spPr/>
        <p:txBody>
          <a:bodyPr>
            <a:normAutofit lnSpcReduction="10000"/>
          </a:bodyPr>
          <a:lstStyle/>
          <a:p>
            <a:r>
              <a:rPr lang="en-IN" dirty="0"/>
              <a:t>Visitors enjoy a tour of Calcutta's fish markets like this one. They are fascinated by the lively koi (climbing perch), the wriggling catfish family of </a:t>
            </a:r>
            <a:r>
              <a:rPr lang="en-IN" dirty="0" err="1"/>
              <a:t>tangra</a:t>
            </a:r>
            <a:r>
              <a:rPr lang="en-IN" dirty="0"/>
              <a:t>, </a:t>
            </a:r>
            <a:r>
              <a:rPr lang="en-IN" dirty="0" err="1"/>
              <a:t>magur</a:t>
            </a:r>
            <a:r>
              <a:rPr lang="en-IN" dirty="0"/>
              <a:t>, </a:t>
            </a:r>
            <a:r>
              <a:rPr lang="en-IN" dirty="0" err="1"/>
              <a:t>shingi</a:t>
            </a:r>
            <a:r>
              <a:rPr lang="en-IN" dirty="0"/>
              <a:t> and the pink-bellied Indian butter fish, the </a:t>
            </a:r>
            <a:r>
              <a:rPr lang="en-IN" dirty="0" err="1"/>
              <a:t>pabda</a:t>
            </a:r>
            <a:r>
              <a:rPr lang="en-IN" dirty="0"/>
              <a:t>. Among the larger fish, </a:t>
            </a:r>
            <a:r>
              <a:rPr lang="en-IN" dirty="0" err="1"/>
              <a:t>rui</a:t>
            </a:r>
            <a:r>
              <a:rPr lang="en-IN" dirty="0"/>
              <a:t> (</a:t>
            </a:r>
            <a:r>
              <a:rPr lang="en-IN" dirty="0" err="1"/>
              <a:t>rohu</a:t>
            </a:r>
            <a:r>
              <a:rPr lang="en-IN" dirty="0"/>
              <a:t>) and </a:t>
            </a:r>
            <a:r>
              <a:rPr lang="en-IN" dirty="0" err="1"/>
              <a:t>bhetki</a:t>
            </a:r>
            <a:r>
              <a:rPr lang="en-IN" dirty="0"/>
              <a:t> weigh </a:t>
            </a:r>
            <a:r>
              <a:rPr lang="en-IN" dirty="0" err="1"/>
              <a:t>upto</a:t>
            </a:r>
            <a:r>
              <a:rPr lang="en-IN" dirty="0"/>
              <a:t> eight kilograms. Baskets of pink and silvery </a:t>
            </a:r>
            <a:r>
              <a:rPr lang="en-IN" dirty="0" err="1"/>
              <a:t>ilish</a:t>
            </a:r>
            <a:r>
              <a:rPr lang="en-IN" dirty="0"/>
              <a:t> (</a:t>
            </a:r>
            <a:r>
              <a:rPr lang="en-IN" dirty="0" err="1"/>
              <a:t>hilsa</a:t>
            </a:r>
            <a:r>
              <a:rPr lang="en-IN" dirty="0"/>
              <a:t>) match the shine on the glistening blade of the fishmonger's </a:t>
            </a:r>
            <a:r>
              <a:rPr lang="en-IN" dirty="0" err="1"/>
              <a:t>boti</a:t>
            </a:r>
            <a:r>
              <a:rPr lang="en-IN" dirty="0"/>
              <a:t>. And the fish itself is eaten from top to tail!</a:t>
            </a:r>
            <a:endParaRPr lang="en-US" dirty="0"/>
          </a:p>
          <a:p>
            <a:endParaRPr lang="en-US" dirty="0"/>
          </a:p>
        </p:txBody>
      </p:sp>
    </p:spTree>
    <p:extLst>
      <p:ext uri="{BB962C8B-B14F-4D97-AF65-F5344CB8AC3E}">
        <p14:creationId xmlns:p14="http://schemas.microsoft.com/office/powerpoint/2010/main" val="400839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Inside The Bengali </a:t>
            </a:r>
            <a:r>
              <a:rPr lang="en-US" b="1" u="sng" dirty="0" smtClean="0"/>
              <a:t>Kitchen</a:t>
            </a:r>
            <a:endParaRPr lang="en-US" dirty="0"/>
          </a:p>
        </p:txBody>
      </p:sp>
      <p:sp>
        <p:nvSpPr>
          <p:cNvPr id="3" name="Content Placeholder 2"/>
          <p:cNvSpPr>
            <a:spLocks noGrp="1"/>
          </p:cNvSpPr>
          <p:nvPr>
            <p:ph idx="1"/>
          </p:nvPr>
        </p:nvSpPr>
        <p:spPr/>
        <p:txBody>
          <a:bodyPr/>
          <a:lstStyle/>
          <a:p>
            <a:r>
              <a:rPr lang="en-IN" dirty="0"/>
              <a:t>With the shopping done, the scene shifts to the </a:t>
            </a:r>
            <a:r>
              <a:rPr lang="en-IN" b="1" dirty="0" err="1"/>
              <a:t>ranna</a:t>
            </a:r>
            <a:r>
              <a:rPr lang="en-IN" b="1" dirty="0"/>
              <a:t> </a:t>
            </a:r>
            <a:r>
              <a:rPr lang="en-IN" b="1" dirty="0" err="1"/>
              <a:t>bari</a:t>
            </a:r>
            <a:r>
              <a:rPr lang="en-IN" dirty="0"/>
              <a:t> (cookhouse). The storage, cooking and eating areas in a Bengali home were a separate unit and the domain of the womenfolk. This barrack-like cookhouse was a row of rooms running parallel to a wide airy veranda often used as the dining space. </a:t>
            </a:r>
            <a:endParaRPr lang="en-US" dirty="0"/>
          </a:p>
        </p:txBody>
      </p:sp>
    </p:spTree>
    <p:extLst>
      <p:ext uri="{BB962C8B-B14F-4D97-AF65-F5344CB8AC3E}">
        <p14:creationId xmlns:p14="http://schemas.microsoft.com/office/powerpoint/2010/main" val="2458875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In an orthodox Bengali home, fish and vegetables were cooked over separate fires, rice over another and meat, if cooked at all was done in a portable bucket fire outside the kitchen. However, recipes that were once cooked on these cowpat, wood or charcoal fires have now been adapted to emerge almost perfect from the gas, electric and microwave ovens that are in use today.</a:t>
            </a:r>
            <a:endParaRPr lang="en-US" dirty="0"/>
          </a:p>
          <a:p>
            <a:endParaRPr lang="en-US" dirty="0"/>
          </a:p>
        </p:txBody>
      </p:sp>
    </p:spTree>
    <p:extLst>
      <p:ext uri="{BB962C8B-B14F-4D97-AF65-F5344CB8AC3E}">
        <p14:creationId xmlns:p14="http://schemas.microsoft.com/office/powerpoint/2010/main" val="916818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a:t>The staple food, rice, is bought by the sack and stored in huge containers. Pure golden mustard oil, that pungent Bengali cooking medium is usually stored in zinc lined tins. Large square tins are usually used to store the </a:t>
            </a:r>
            <a:r>
              <a:rPr lang="en-IN" dirty="0" err="1"/>
              <a:t>favorite</a:t>
            </a:r>
            <a:r>
              <a:rPr lang="en-IN" dirty="0"/>
              <a:t> Bengali snack food - </a:t>
            </a:r>
            <a:r>
              <a:rPr lang="en-IN" b="1" i="1" dirty="0" err="1"/>
              <a:t>muri</a:t>
            </a:r>
            <a:r>
              <a:rPr lang="en-IN" dirty="0"/>
              <a:t> (puffed rice). </a:t>
            </a:r>
            <a:r>
              <a:rPr lang="en-IN" b="1" i="1" dirty="0" err="1"/>
              <a:t>Achaar</a:t>
            </a:r>
            <a:r>
              <a:rPr lang="en-IN" i="1" dirty="0" err="1"/>
              <a:t>s</a:t>
            </a:r>
            <a:r>
              <a:rPr lang="en-IN" dirty="0"/>
              <a:t> (pickles), </a:t>
            </a:r>
            <a:r>
              <a:rPr lang="en-IN" dirty="0" err="1"/>
              <a:t>spices</a:t>
            </a:r>
            <a:r>
              <a:rPr lang="en-IN" b="1" dirty="0" err="1"/>
              <a:t>,</a:t>
            </a:r>
            <a:r>
              <a:rPr lang="en-IN" b="1" i="1" dirty="0" err="1"/>
              <a:t>dals</a:t>
            </a:r>
            <a:r>
              <a:rPr lang="en-IN" dirty="0"/>
              <a:t> and </a:t>
            </a:r>
            <a:r>
              <a:rPr lang="en-IN" i="1" dirty="0"/>
              <a:t>ghee</a:t>
            </a:r>
            <a:r>
              <a:rPr lang="en-IN" dirty="0"/>
              <a:t> are kept in various sized bottles and jars on a shelf. </a:t>
            </a:r>
            <a:endParaRPr lang="en-US" dirty="0"/>
          </a:p>
        </p:txBody>
      </p:sp>
    </p:spTree>
    <p:extLst>
      <p:ext uri="{BB962C8B-B14F-4D97-AF65-F5344CB8AC3E}">
        <p14:creationId xmlns:p14="http://schemas.microsoft.com/office/powerpoint/2010/main" val="990148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IN" b="1" i="1" dirty="0" err="1"/>
              <a:t>Shorsher</a:t>
            </a:r>
            <a:r>
              <a:rPr lang="en-IN" b="1" i="1" dirty="0"/>
              <a:t> </a:t>
            </a:r>
            <a:r>
              <a:rPr lang="en-IN" b="1" i="1" dirty="0" err="1"/>
              <a:t>tel</a:t>
            </a:r>
            <a:r>
              <a:rPr lang="en-IN" dirty="0"/>
              <a:t> (Mustard Oil) is the primary cooking medium in Bengali cuisine . Mustard paste (</a:t>
            </a:r>
            <a:r>
              <a:rPr lang="en-IN" b="1" dirty="0" err="1"/>
              <a:t>Shorshe</a:t>
            </a:r>
            <a:r>
              <a:rPr lang="en-IN" b="1" dirty="0"/>
              <a:t> Bata</a:t>
            </a:r>
            <a:r>
              <a:rPr lang="en-IN" dirty="0"/>
              <a:t>), </a:t>
            </a:r>
            <a:r>
              <a:rPr lang="en-IN" b="1" dirty="0" err="1"/>
              <a:t>H</a:t>
            </a:r>
            <a:r>
              <a:rPr lang="en-IN" b="1" i="1" dirty="0" err="1"/>
              <a:t>olud</a:t>
            </a:r>
            <a:r>
              <a:rPr lang="en-IN" dirty="0"/>
              <a:t> (Turmeric), </a:t>
            </a:r>
            <a:r>
              <a:rPr lang="en-IN" b="1" dirty="0" err="1"/>
              <a:t>P</a:t>
            </a:r>
            <a:r>
              <a:rPr lang="en-IN" b="1" i="1" dirty="0" err="1"/>
              <a:t>oshto</a:t>
            </a:r>
            <a:r>
              <a:rPr lang="en-IN" b="1" dirty="0"/>
              <a:t> </a:t>
            </a:r>
            <a:r>
              <a:rPr lang="en-IN" dirty="0"/>
              <a:t>(Poppy Seed),</a:t>
            </a:r>
            <a:r>
              <a:rPr lang="en-IN" b="1" dirty="0"/>
              <a:t>A</a:t>
            </a:r>
            <a:r>
              <a:rPr lang="en-IN" b="1" i="1" dirty="0"/>
              <a:t>da</a:t>
            </a:r>
            <a:r>
              <a:rPr lang="en-IN" b="1" dirty="0"/>
              <a:t> </a:t>
            </a:r>
            <a:r>
              <a:rPr lang="en-IN" dirty="0"/>
              <a:t>(Ginger), </a:t>
            </a:r>
            <a:r>
              <a:rPr lang="en-IN" b="1" dirty="0" err="1"/>
              <a:t>D</a:t>
            </a:r>
            <a:r>
              <a:rPr lang="en-IN" b="1" i="1" dirty="0" err="1"/>
              <a:t>honia</a:t>
            </a:r>
            <a:r>
              <a:rPr lang="en-IN" b="1" dirty="0"/>
              <a:t> </a:t>
            </a:r>
            <a:r>
              <a:rPr lang="en-IN" dirty="0"/>
              <a:t>(Coriander, seeds and leaves) and </a:t>
            </a:r>
            <a:r>
              <a:rPr lang="en-IN" b="1" dirty="0" err="1"/>
              <a:t>N</a:t>
            </a:r>
            <a:r>
              <a:rPr lang="en-IN" b="1" i="1" dirty="0" err="1"/>
              <a:t>arikel</a:t>
            </a:r>
            <a:r>
              <a:rPr lang="en-IN" b="1" dirty="0"/>
              <a:t> </a:t>
            </a:r>
            <a:r>
              <a:rPr lang="en-IN" dirty="0"/>
              <a:t>(ripe Coconut usually desiccated) are other common ingredients. The </a:t>
            </a:r>
            <a:r>
              <a:rPr lang="en-IN" b="1" i="1" dirty="0" err="1"/>
              <a:t>Kalonji</a:t>
            </a:r>
            <a:r>
              <a:rPr lang="en-IN" dirty="0"/>
              <a:t>(Onion Seeds) and </a:t>
            </a:r>
            <a:r>
              <a:rPr lang="en-IN" b="1" i="1" dirty="0"/>
              <a:t>'The </a:t>
            </a:r>
            <a:r>
              <a:rPr lang="en-IN" b="1" i="1" dirty="0" err="1"/>
              <a:t>Pãch</a:t>
            </a:r>
            <a:r>
              <a:rPr lang="en-IN" b="1" i="1" dirty="0"/>
              <a:t> </a:t>
            </a:r>
            <a:r>
              <a:rPr lang="en-IN" b="1" i="1" dirty="0" err="1"/>
              <a:t>Phoron</a:t>
            </a:r>
            <a:r>
              <a:rPr lang="en-IN" dirty="0"/>
              <a:t> is a general purpose spice mixture comprising of </a:t>
            </a:r>
            <a:r>
              <a:rPr lang="en-IN" b="1" i="1" dirty="0" err="1"/>
              <a:t>Radhuni</a:t>
            </a:r>
            <a:r>
              <a:rPr lang="en-IN" dirty="0"/>
              <a:t> (</a:t>
            </a:r>
            <a:r>
              <a:rPr lang="en-IN" dirty="0" err="1"/>
              <a:t>Carum</a:t>
            </a:r>
            <a:r>
              <a:rPr lang="en-IN" dirty="0"/>
              <a:t> </a:t>
            </a:r>
            <a:r>
              <a:rPr lang="en-IN" dirty="0" err="1"/>
              <a:t>roxburghianum</a:t>
            </a:r>
            <a:r>
              <a:rPr lang="en-IN" dirty="0"/>
              <a:t> seeds), </a:t>
            </a:r>
            <a:r>
              <a:rPr lang="en-IN" dirty="0" err="1"/>
              <a:t>J</a:t>
            </a:r>
            <a:r>
              <a:rPr lang="en-IN" b="1" i="1" dirty="0" err="1"/>
              <a:t>eere</a:t>
            </a:r>
            <a:r>
              <a:rPr lang="en-IN" b="1" dirty="0"/>
              <a:t> </a:t>
            </a:r>
            <a:r>
              <a:rPr lang="en-IN" dirty="0"/>
              <a:t>(Cumin), </a:t>
            </a:r>
            <a:r>
              <a:rPr lang="en-IN" b="1" i="1" dirty="0" err="1"/>
              <a:t>KaaloJeere</a:t>
            </a:r>
            <a:r>
              <a:rPr lang="en-IN" dirty="0"/>
              <a:t> (Black Cumin), </a:t>
            </a:r>
            <a:r>
              <a:rPr lang="en-IN" b="1" i="1" dirty="0" err="1"/>
              <a:t>Methi</a:t>
            </a:r>
            <a:r>
              <a:rPr lang="en-IN" dirty="0"/>
              <a:t> (Fenugreek) and </a:t>
            </a:r>
            <a:r>
              <a:rPr lang="en-IN" b="1" i="1" dirty="0" err="1"/>
              <a:t>Mauri</a:t>
            </a:r>
            <a:r>
              <a:rPr lang="en-IN" b="1" i="1" dirty="0"/>
              <a:t> </a:t>
            </a:r>
            <a:r>
              <a:rPr lang="en-IN" dirty="0"/>
              <a:t>(</a:t>
            </a:r>
            <a:r>
              <a:rPr lang="en-IN" dirty="0" err="1"/>
              <a:t>Anis</a:t>
            </a:r>
            <a:r>
              <a:rPr lang="en-IN" dirty="0"/>
              <a:t>). This mixture is more convenient for vegetarian dishes and fish preparations.</a:t>
            </a:r>
            <a:endParaRPr lang="en-US" dirty="0"/>
          </a:p>
          <a:p>
            <a:endParaRPr lang="en-US" dirty="0"/>
          </a:p>
        </p:txBody>
      </p:sp>
    </p:spTree>
    <p:extLst>
      <p:ext uri="{BB962C8B-B14F-4D97-AF65-F5344CB8AC3E}">
        <p14:creationId xmlns:p14="http://schemas.microsoft.com/office/powerpoint/2010/main" val="3842378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err="1"/>
              <a:t>Vibhino</a:t>
            </a:r>
            <a:r>
              <a:rPr lang="en-IN" b="1" u="sng" dirty="0"/>
              <a:t> Mach </a:t>
            </a:r>
            <a:r>
              <a:rPr lang="en-IN" b="1" u="sng" dirty="0" err="1"/>
              <a:t>er</a:t>
            </a:r>
            <a:r>
              <a:rPr lang="en-IN" b="1" u="sng" dirty="0"/>
              <a:t> </a:t>
            </a:r>
            <a:r>
              <a:rPr lang="en-IN" b="1" u="sng" dirty="0" err="1"/>
              <a:t>Prakar</a:t>
            </a:r>
            <a:r>
              <a:rPr lang="en-IN" b="1" u="sng" dirty="0"/>
              <a:t> (Various Types of Fish</a:t>
            </a:r>
            <a:r>
              <a:rPr lang="en-IN" b="1" u="sng" dirty="0" smtClean="0"/>
              <a:t>)</a:t>
            </a:r>
            <a:endParaRPr lang="en-US" dirty="0"/>
          </a:p>
        </p:txBody>
      </p:sp>
      <p:sp>
        <p:nvSpPr>
          <p:cNvPr id="3" name="Content Placeholder 2"/>
          <p:cNvSpPr>
            <a:spLocks noGrp="1"/>
          </p:cNvSpPr>
          <p:nvPr>
            <p:ph idx="1"/>
          </p:nvPr>
        </p:nvSpPr>
        <p:spPr/>
        <p:txBody>
          <a:bodyPr/>
          <a:lstStyle/>
          <a:p>
            <a:r>
              <a:rPr lang="en-IN" b="1" dirty="0" err="1"/>
              <a:t>Hilsa</a:t>
            </a:r>
            <a:r>
              <a:rPr lang="en-IN" dirty="0"/>
              <a:t> (Bengali: </a:t>
            </a:r>
            <a:r>
              <a:rPr lang="bn-IN" dirty="0"/>
              <a:t>ইলিশ</a:t>
            </a:r>
            <a:r>
              <a:rPr lang="en-US" dirty="0"/>
              <a:t> </a:t>
            </a:r>
            <a:r>
              <a:rPr lang="en-IN" i="1" dirty="0" err="1"/>
              <a:t>Ilish</a:t>
            </a:r>
            <a:r>
              <a:rPr lang="en-IN" dirty="0"/>
              <a:t>) is the most popular fish to Bengalis. Its the national fish of Bangladesh and extremely popular in West Bengal. Each year a large number of fish is caught at Padma-</a:t>
            </a:r>
            <a:r>
              <a:rPr lang="en-IN" dirty="0" err="1"/>
              <a:t>Meghna</a:t>
            </a:r>
            <a:r>
              <a:rPr lang="en-IN" dirty="0"/>
              <a:t>-</a:t>
            </a:r>
            <a:r>
              <a:rPr lang="en-IN" dirty="0" err="1"/>
              <a:t>Jamuna</a:t>
            </a:r>
            <a:r>
              <a:rPr lang="en-IN" dirty="0"/>
              <a:t> delta at Bay of Bengal. </a:t>
            </a:r>
            <a:endParaRPr lang="en-US" dirty="0"/>
          </a:p>
        </p:txBody>
      </p:sp>
    </p:spTree>
    <p:extLst>
      <p:ext uri="{BB962C8B-B14F-4D97-AF65-F5344CB8AC3E}">
        <p14:creationId xmlns:p14="http://schemas.microsoft.com/office/powerpoint/2010/main" val="3690887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b="1" dirty="0" err="1"/>
              <a:t>Bhetki</a:t>
            </a:r>
            <a:r>
              <a:rPr lang="en-IN" dirty="0"/>
              <a:t>, another special fish of Bengal used mainly for making fish fry, mustard preparations and other Bengali preparations.</a:t>
            </a:r>
            <a:endParaRPr lang="en-US" dirty="0"/>
          </a:p>
          <a:p>
            <a:endParaRPr lang="en-US" dirty="0"/>
          </a:p>
        </p:txBody>
      </p:sp>
    </p:spTree>
    <p:extLst>
      <p:ext uri="{BB962C8B-B14F-4D97-AF65-F5344CB8AC3E}">
        <p14:creationId xmlns:p14="http://schemas.microsoft.com/office/powerpoint/2010/main" val="78830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457200"/>
            <a:ext cx="5181600" cy="5907025"/>
          </a:xfrm>
          <a:prstGeom prst="rect">
            <a:avLst/>
          </a:prstGeom>
        </p:spPr>
      </p:pic>
    </p:spTree>
    <p:extLst>
      <p:ext uri="{BB962C8B-B14F-4D97-AF65-F5344CB8AC3E}">
        <p14:creationId xmlns:p14="http://schemas.microsoft.com/office/powerpoint/2010/main" val="808170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b="1" dirty="0"/>
              <a:t>Koi</a:t>
            </a:r>
            <a:r>
              <a:rPr lang="en-IN" dirty="0"/>
              <a:t> also known as the climbing perch. It is found in ponds. The uniqueness of this fish is that during monsoons it climbs up the coconut trees which are near the pond and then jumps from there. Usually used for making </a:t>
            </a:r>
            <a:r>
              <a:rPr lang="en-IN" dirty="0" err="1"/>
              <a:t>Tok</a:t>
            </a:r>
            <a:r>
              <a:rPr lang="en-IN" dirty="0"/>
              <a:t> (Sour and tangy) preparations.</a:t>
            </a:r>
            <a:endParaRPr lang="en-US" dirty="0"/>
          </a:p>
          <a:p>
            <a:endParaRPr lang="en-US" dirty="0"/>
          </a:p>
        </p:txBody>
      </p:sp>
    </p:spTree>
    <p:extLst>
      <p:ext uri="{BB962C8B-B14F-4D97-AF65-F5344CB8AC3E}">
        <p14:creationId xmlns:p14="http://schemas.microsoft.com/office/powerpoint/2010/main" val="2449742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t>Festival </a:t>
            </a:r>
            <a:r>
              <a:rPr lang="en-IN" b="1" u="sng" dirty="0" smtClean="0"/>
              <a:t>Specialities</a:t>
            </a:r>
            <a:endParaRPr lang="en-US" dirty="0"/>
          </a:p>
        </p:txBody>
      </p:sp>
      <p:sp>
        <p:nvSpPr>
          <p:cNvPr id="3" name="Content Placeholder 2"/>
          <p:cNvSpPr>
            <a:spLocks noGrp="1"/>
          </p:cNvSpPr>
          <p:nvPr>
            <p:ph idx="1"/>
          </p:nvPr>
        </p:nvSpPr>
        <p:spPr/>
        <p:txBody>
          <a:bodyPr>
            <a:normAutofit fontScale="92500" lnSpcReduction="20000"/>
          </a:bodyPr>
          <a:lstStyle/>
          <a:p>
            <a:r>
              <a:rPr lang="en-IN" b="1" dirty="0" err="1"/>
              <a:t>Durga</a:t>
            </a:r>
            <a:r>
              <a:rPr lang="en-IN" b="1" dirty="0"/>
              <a:t> </a:t>
            </a:r>
            <a:r>
              <a:rPr lang="en-IN" b="1" dirty="0" smtClean="0"/>
              <a:t>Puja: </a:t>
            </a:r>
            <a:r>
              <a:rPr lang="en-IN" dirty="0" err="1" smtClean="0"/>
              <a:t>Khichudi</a:t>
            </a:r>
            <a:r>
              <a:rPr lang="en-IN" dirty="0" smtClean="0"/>
              <a:t> </a:t>
            </a:r>
            <a:r>
              <a:rPr lang="en-IN" dirty="0"/>
              <a:t>(</a:t>
            </a:r>
            <a:r>
              <a:rPr lang="en-IN" dirty="0" err="1"/>
              <a:t>Khichdi</a:t>
            </a:r>
            <a:r>
              <a:rPr lang="en-IN" dirty="0"/>
              <a:t>), </a:t>
            </a:r>
            <a:r>
              <a:rPr lang="en-IN" dirty="0" err="1"/>
              <a:t>Labda</a:t>
            </a:r>
            <a:r>
              <a:rPr lang="en-IN" dirty="0"/>
              <a:t> (Vegetable Curry), </a:t>
            </a:r>
            <a:r>
              <a:rPr lang="en-IN" dirty="0" err="1"/>
              <a:t>Beguni</a:t>
            </a:r>
            <a:r>
              <a:rPr lang="en-IN" dirty="0"/>
              <a:t> (Slices of </a:t>
            </a:r>
            <a:r>
              <a:rPr lang="en-IN" dirty="0" err="1"/>
              <a:t>Brinjal</a:t>
            </a:r>
            <a:r>
              <a:rPr lang="en-IN" dirty="0"/>
              <a:t> fried in Gram Flour Batter), Tomato Chutney and a sweet usually </a:t>
            </a:r>
            <a:r>
              <a:rPr lang="en-IN" dirty="0" err="1"/>
              <a:t>Roshogulla</a:t>
            </a:r>
            <a:r>
              <a:rPr lang="en-IN" dirty="0"/>
              <a:t> (</a:t>
            </a:r>
            <a:r>
              <a:rPr lang="en-IN" dirty="0" err="1"/>
              <a:t>Rasgulla</a:t>
            </a:r>
            <a:r>
              <a:rPr lang="en-IN" dirty="0"/>
              <a:t>).</a:t>
            </a:r>
            <a:endParaRPr lang="en-US" dirty="0"/>
          </a:p>
          <a:p>
            <a:endParaRPr lang="en-US" dirty="0"/>
          </a:p>
          <a:p>
            <a:r>
              <a:rPr lang="en-IN" b="1" dirty="0"/>
              <a:t>Kali </a:t>
            </a:r>
            <a:r>
              <a:rPr lang="en-IN" b="1" dirty="0" smtClean="0"/>
              <a:t>Puja: </a:t>
            </a:r>
            <a:r>
              <a:rPr lang="en-IN" dirty="0"/>
              <a:t>If Kali Puja does not fall on a Tuesday or Friday, a </a:t>
            </a:r>
            <a:r>
              <a:rPr lang="en-IN" dirty="0" err="1"/>
              <a:t>Patha</a:t>
            </a:r>
            <a:r>
              <a:rPr lang="en-IN" dirty="0"/>
              <a:t> (Young Lamb) is slaughtered (or else Pumpkin) and offered to the God, and then for </a:t>
            </a:r>
            <a:r>
              <a:rPr lang="en-IN" dirty="0" err="1"/>
              <a:t>Bhog</a:t>
            </a:r>
            <a:r>
              <a:rPr lang="en-IN" dirty="0"/>
              <a:t> one is served </a:t>
            </a:r>
            <a:r>
              <a:rPr lang="en-IN" dirty="0" err="1"/>
              <a:t>Patha</a:t>
            </a:r>
            <a:r>
              <a:rPr lang="en-IN" dirty="0"/>
              <a:t> </a:t>
            </a:r>
            <a:r>
              <a:rPr lang="en-IN" dirty="0" err="1"/>
              <a:t>Mangsho</a:t>
            </a:r>
            <a:r>
              <a:rPr lang="en-IN" dirty="0"/>
              <a:t> </a:t>
            </a:r>
            <a:r>
              <a:rPr lang="en-IN" dirty="0" err="1"/>
              <a:t>er</a:t>
            </a:r>
            <a:r>
              <a:rPr lang="en-IN" dirty="0"/>
              <a:t> </a:t>
            </a:r>
            <a:r>
              <a:rPr lang="en-IN" dirty="0" err="1"/>
              <a:t>Jhol</a:t>
            </a:r>
            <a:r>
              <a:rPr lang="en-IN" dirty="0"/>
              <a:t> (Lamb curry without any Onion and Garlic) and </a:t>
            </a:r>
            <a:r>
              <a:rPr lang="en-IN" dirty="0" err="1"/>
              <a:t>Khichudi</a:t>
            </a:r>
            <a:r>
              <a:rPr lang="en-IN" dirty="0"/>
              <a:t> (</a:t>
            </a:r>
            <a:r>
              <a:rPr lang="en-IN" dirty="0" err="1"/>
              <a:t>Khichdi</a:t>
            </a:r>
            <a:r>
              <a:rPr lang="en-IN" dirty="0"/>
              <a:t>).</a:t>
            </a:r>
            <a:endParaRPr lang="en-US" dirty="0"/>
          </a:p>
          <a:p>
            <a:endParaRPr lang="en-US" dirty="0"/>
          </a:p>
          <a:p>
            <a:endParaRPr lang="en-US" dirty="0" smtClean="0"/>
          </a:p>
        </p:txBody>
      </p:sp>
    </p:spTree>
    <p:extLst>
      <p:ext uri="{BB962C8B-B14F-4D97-AF65-F5344CB8AC3E}">
        <p14:creationId xmlns:p14="http://schemas.microsoft.com/office/powerpoint/2010/main" val="254031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IN" b="1" dirty="0" err="1"/>
              <a:t>Poush</a:t>
            </a:r>
            <a:r>
              <a:rPr lang="en-IN" b="1" dirty="0"/>
              <a:t> </a:t>
            </a:r>
            <a:r>
              <a:rPr lang="en-IN" b="1" dirty="0" err="1" smtClean="0"/>
              <a:t>Mela</a:t>
            </a:r>
            <a:r>
              <a:rPr lang="en-US" dirty="0" smtClean="0"/>
              <a:t>: </a:t>
            </a:r>
            <a:r>
              <a:rPr lang="en-IN" dirty="0"/>
              <a:t>During this festival one makes </a:t>
            </a:r>
            <a:r>
              <a:rPr lang="en-IN" dirty="0" err="1"/>
              <a:t>Peethe</a:t>
            </a:r>
            <a:r>
              <a:rPr lang="en-IN" dirty="0"/>
              <a:t> (A Rice Flour Dumpling filled with </a:t>
            </a:r>
            <a:r>
              <a:rPr lang="en-IN" dirty="0" err="1"/>
              <a:t>Kheer</a:t>
            </a:r>
            <a:r>
              <a:rPr lang="en-IN" dirty="0"/>
              <a:t> and then put in </a:t>
            </a:r>
            <a:r>
              <a:rPr lang="en-IN" dirty="0" err="1"/>
              <a:t>Payesh</a:t>
            </a:r>
            <a:r>
              <a:rPr lang="en-IN" dirty="0" smtClean="0"/>
              <a:t>).(</a:t>
            </a:r>
            <a:r>
              <a:rPr lang="en-IN" dirty="0" err="1" smtClean="0"/>
              <a:t>Diya</a:t>
            </a:r>
            <a:r>
              <a:rPr lang="en-IN" smtClean="0"/>
              <a:t>)</a:t>
            </a:r>
            <a:endParaRPr lang="en-US" dirty="0"/>
          </a:p>
          <a:p>
            <a:endParaRPr lang="en-US" dirty="0"/>
          </a:p>
        </p:txBody>
      </p:sp>
    </p:spTree>
    <p:extLst>
      <p:ext uri="{BB962C8B-B14F-4D97-AF65-F5344CB8AC3E}">
        <p14:creationId xmlns:p14="http://schemas.microsoft.com/office/powerpoint/2010/main" val="271731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7047" y="121478"/>
            <a:ext cx="5431953" cy="6736522"/>
          </a:xfrm>
          <a:prstGeom prst="rect">
            <a:avLst/>
          </a:prstGeom>
        </p:spPr>
      </p:pic>
    </p:spTree>
    <p:extLst>
      <p:ext uri="{BB962C8B-B14F-4D97-AF65-F5344CB8AC3E}">
        <p14:creationId xmlns:p14="http://schemas.microsoft.com/office/powerpoint/2010/main" val="131474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An Introduction</a:t>
            </a:r>
            <a:endParaRPr lang="en-US" dirty="0"/>
          </a:p>
        </p:txBody>
      </p:sp>
      <p:sp>
        <p:nvSpPr>
          <p:cNvPr id="3" name="Content Placeholder 2"/>
          <p:cNvSpPr>
            <a:spLocks noGrp="1"/>
          </p:cNvSpPr>
          <p:nvPr>
            <p:ph idx="1"/>
          </p:nvPr>
        </p:nvSpPr>
        <p:spPr/>
        <p:txBody>
          <a:bodyPr/>
          <a:lstStyle/>
          <a:p>
            <a:r>
              <a:rPr lang="en-US" dirty="0"/>
              <a:t>Bengal or, as she is lovingly referred to, "Sonar Bangla“(Golden Bengal), is made up of the Indian state of West Bengal and the country of Bangladesh (formerly East Bengal</a:t>
            </a:r>
            <a:r>
              <a:rPr lang="en-US" dirty="0" smtClean="0"/>
              <a:t>).</a:t>
            </a:r>
          </a:p>
          <a:p>
            <a:r>
              <a:rPr lang="en-US" dirty="0"/>
              <a:t>It is </a:t>
            </a:r>
            <a:r>
              <a:rPr lang="en-IN" dirty="0"/>
              <a:t>one of the most varietal cuisine in India.</a:t>
            </a:r>
            <a:endParaRPr lang="en-US" dirty="0"/>
          </a:p>
          <a:p>
            <a:endParaRPr lang="en-US" dirty="0"/>
          </a:p>
        </p:txBody>
      </p:sp>
    </p:spTree>
    <p:extLst>
      <p:ext uri="{BB962C8B-B14F-4D97-AF65-F5344CB8AC3E}">
        <p14:creationId xmlns:p14="http://schemas.microsoft.com/office/powerpoint/2010/main" val="140769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Historical Influences</a:t>
            </a:r>
            <a:endParaRPr lang="en-US" dirty="0"/>
          </a:p>
        </p:txBody>
      </p:sp>
      <p:sp>
        <p:nvSpPr>
          <p:cNvPr id="3" name="Content Placeholder 2"/>
          <p:cNvSpPr>
            <a:spLocks noGrp="1"/>
          </p:cNvSpPr>
          <p:nvPr>
            <p:ph idx="1"/>
          </p:nvPr>
        </p:nvSpPr>
        <p:spPr/>
        <p:txBody>
          <a:bodyPr>
            <a:normAutofit fontScale="92500"/>
          </a:bodyPr>
          <a:lstStyle/>
          <a:p>
            <a:r>
              <a:rPr lang="en-US" dirty="0"/>
              <a:t>Bengali food has inherited a large number of influences, both foreign and South Asian, arising from a </a:t>
            </a:r>
            <a:r>
              <a:rPr lang="en-US" dirty="0" smtClean="0"/>
              <a:t>turbulent(</a:t>
            </a:r>
            <a:r>
              <a:rPr lang="en-US" dirty="0"/>
              <a:t>characterized by </a:t>
            </a:r>
            <a:r>
              <a:rPr lang="en-US" dirty="0" smtClean="0"/>
              <a:t>conflict)</a:t>
            </a:r>
            <a:r>
              <a:rPr lang="en-US" dirty="0" smtClean="0"/>
              <a:t> </a:t>
            </a:r>
            <a:r>
              <a:rPr lang="en-US" dirty="0"/>
              <a:t>history and strong trade links with many parts of the world</a:t>
            </a:r>
            <a:r>
              <a:rPr lang="en-US" dirty="0" smtClean="0"/>
              <a:t>.</a:t>
            </a:r>
          </a:p>
          <a:p>
            <a:r>
              <a:rPr lang="en-US" dirty="0"/>
              <a:t>It also saw a fair share of immigrants from various parts of the world - most prominently Jews, Chinese and Afghans who settled down in their own distinct communities in and around </a:t>
            </a:r>
            <a:r>
              <a:rPr lang="en-US" u="sng" dirty="0"/>
              <a:t>Kolkata</a:t>
            </a:r>
            <a:r>
              <a:rPr lang="en-US" dirty="0"/>
              <a:t>.</a:t>
            </a:r>
          </a:p>
        </p:txBody>
      </p:sp>
    </p:spTree>
    <p:extLst>
      <p:ext uri="{BB962C8B-B14F-4D97-AF65-F5344CB8AC3E}">
        <p14:creationId xmlns:p14="http://schemas.microsoft.com/office/powerpoint/2010/main" val="133070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Dravidians then</a:t>
            </a:r>
          </a:p>
          <a:p>
            <a:r>
              <a:rPr lang="en-US" dirty="0" smtClean="0"/>
              <a:t>Aryans then</a:t>
            </a:r>
          </a:p>
          <a:p>
            <a:r>
              <a:rPr lang="en-US" dirty="0" smtClean="0"/>
              <a:t>Muslims then</a:t>
            </a:r>
          </a:p>
          <a:p>
            <a:r>
              <a:rPr lang="en-US" dirty="0" smtClean="0"/>
              <a:t>British</a:t>
            </a:r>
          </a:p>
        </p:txBody>
      </p:sp>
    </p:spTree>
    <p:extLst>
      <p:ext uri="{BB962C8B-B14F-4D97-AF65-F5344CB8AC3E}">
        <p14:creationId xmlns:p14="http://schemas.microsoft.com/office/powerpoint/2010/main" val="398201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Rise of </a:t>
            </a:r>
            <a:r>
              <a:rPr lang="en-US" b="1" dirty="0" smtClean="0"/>
              <a:t>Kolkata</a:t>
            </a:r>
            <a:endParaRPr lang="en-US" dirty="0"/>
          </a:p>
        </p:txBody>
      </p:sp>
      <p:sp>
        <p:nvSpPr>
          <p:cNvPr id="3" name="Content Placeholder 2"/>
          <p:cNvSpPr>
            <a:spLocks noGrp="1"/>
          </p:cNvSpPr>
          <p:nvPr>
            <p:ph idx="1"/>
          </p:nvPr>
        </p:nvSpPr>
        <p:spPr/>
        <p:txBody>
          <a:bodyPr>
            <a:normAutofit fontScale="85000" lnSpcReduction="10000"/>
          </a:bodyPr>
          <a:lstStyle/>
          <a:p>
            <a:r>
              <a:rPr lang="en-US" dirty="0"/>
              <a:t>Kolkata was founded by the </a:t>
            </a:r>
            <a:r>
              <a:rPr lang="en-US" dirty="0" smtClean="0"/>
              <a:t>British</a:t>
            </a:r>
          </a:p>
          <a:p>
            <a:r>
              <a:rPr lang="en-US" dirty="0"/>
              <a:t>The city quickly became one of the largest and richest in the world, completely overshadowing Dhaka. </a:t>
            </a:r>
            <a:endParaRPr lang="en-US" dirty="0" smtClean="0"/>
          </a:p>
          <a:p>
            <a:r>
              <a:rPr lang="en-US" dirty="0"/>
              <a:t>Its offices, ports and bazaars attracted many communities from the rest of India, most notably the Marwari community, millions of whom have made the city their home for three generations. Their influence has been, in particular, in the sweet shops (e.g. </a:t>
            </a:r>
            <a:r>
              <a:rPr lang="en-US" dirty="0" err="1"/>
              <a:t>Ganguram's</a:t>
            </a:r>
            <a:r>
              <a:rPr lang="en-US" dirty="0"/>
              <a:t>)and street foods of Kolkata and West Bengal; many famous sweet shops in the state have Marwari origins.</a:t>
            </a:r>
          </a:p>
          <a:p>
            <a:endParaRPr lang="en-US" dirty="0"/>
          </a:p>
        </p:txBody>
      </p:sp>
    </p:spTree>
    <p:extLst>
      <p:ext uri="{BB962C8B-B14F-4D97-AF65-F5344CB8AC3E}">
        <p14:creationId xmlns:p14="http://schemas.microsoft.com/office/powerpoint/2010/main" val="218380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a:t>
            </a:r>
            <a:r>
              <a:rPr lang="en-US" dirty="0"/>
              <a:t>a unique cuisine, local ingredients adapted to French and </a:t>
            </a:r>
            <a:r>
              <a:rPr lang="en-IN" u="sng" dirty="0">
                <a:hlinkClick r:id="rId2"/>
              </a:rPr>
              <a:t>Italian</a:t>
            </a:r>
            <a:r>
              <a:rPr lang="en-US" dirty="0"/>
              <a:t> cooking techniques—characterized by creamy sauces, the restrained use of spices and new techniques such as baking.</a:t>
            </a:r>
            <a:endParaRPr lang="en-US" dirty="0"/>
          </a:p>
        </p:txBody>
      </p:sp>
    </p:spTree>
    <p:extLst>
      <p:ext uri="{BB962C8B-B14F-4D97-AF65-F5344CB8AC3E}">
        <p14:creationId xmlns:p14="http://schemas.microsoft.com/office/powerpoint/2010/main" val="676280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Chinese </a:t>
            </a:r>
            <a:r>
              <a:rPr lang="en-US" b="1" dirty="0" smtClean="0"/>
              <a:t>food</a:t>
            </a:r>
            <a:endParaRPr lang="en-US" dirty="0"/>
          </a:p>
        </p:txBody>
      </p:sp>
      <p:sp>
        <p:nvSpPr>
          <p:cNvPr id="3" name="Content Placeholder 2"/>
          <p:cNvSpPr>
            <a:spLocks noGrp="1"/>
          </p:cNvSpPr>
          <p:nvPr>
            <p:ph idx="1"/>
          </p:nvPr>
        </p:nvSpPr>
        <p:spPr/>
        <p:txBody>
          <a:bodyPr>
            <a:normAutofit lnSpcReduction="10000"/>
          </a:bodyPr>
          <a:lstStyle/>
          <a:p>
            <a:r>
              <a:rPr lang="en-US" dirty="0"/>
              <a:t>The Chinese of Kolkata originally settled into a village called </a:t>
            </a:r>
            <a:r>
              <a:rPr lang="en-US" dirty="0" err="1"/>
              <a:t>Achipur</a:t>
            </a:r>
            <a:r>
              <a:rPr lang="en-US" dirty="0"/>
              <a:t> south of Kolkata in the late 18th century, later moving into the city and finally into its present home in </a:t>
            </a:r>
            <a:r>
              <a:rPr lang="en-US" dirty="0" err="1"/>
              <a:t>Tangra</a:t>
            </a:r>
            <a:r>
              <a:rPr lang="en-US" dirty="0"/>
              <a:t> at the eastern edge of Kolkata, which still houses over 100,000 ethnic Chinese</a:t>
            </a:r>
            <a:r>
              <a:rPr lang="en-US" dirty="0" smtClean="0"/>
              <a:t>.</a:t>
            </a:r>
          </a:p>
          <a:p>
            <a:r>
              <a:rPr lang="en-US" dirty="0"/>
              <a:t>With this identity came Chinese food, available at almost every street corner in </a:t>
            </a:r>
            <a:r>
              <a:rPr lang="en-US" dirty="0" smtClean="0"/>
              <a:t>Kolkata.</a:t>
            </a:r>
            <a:endParaRPr lang="en-US" dirty="0"/>
          </a:p>
        </p:txBody>
      </p:sp>
    </p:spTree>
    <p:extLst>
      <p:ext uri="{BB962C8B-B14F-4D97-AF65-F5344CB8AC3E}">
        <p14:creationId xmlns:p14="http://schemas.microsoft.com/office/powerpoint/2010/main" val="3333195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766</Words>
  <Application>Microsoft Office PowerPoint</Application>
  <PresentationFormat>On-screen Show (4:3)</PresentationFormat>
  <Paragraphs>39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BENGALI CUISINE</vt:lpstr>
      <vt:lpstr>PowerPoint Presentation</vt:lpstr>
      <vt:lpstr>PowerPoint Presentation</vt:lpstr>
      <vt:lpstr>An Introduction</vt:lpstr>
      <vt:lpstr>The Historical Influences</vt:lpstr>
      <vt:lpstr>PowerPoint Presentation</vt:lpstr>
      <vt:lpstr>Rise of Kolkata</vt:lpstr>
      <vt:lpstr>PowerPoint Presentation</vt:lpstr>
      <vt:lpstr>Chinese food</vt:lpstr>
      <vt:lpstr>PowerPoint Presentation</vt:lpstr>
      <vt:lpstr>Bengali Bazaar (A Typical Bengali Market)</vt:lpstr>
      <vt:lpstr>Anaj Bazaar (A Vegetable Market)</vt:lpstr>
      <vt:lpstr>Maachher Bazaar (A Fish Market)</vt:lpstr>
      <vt:lpstr>Inside The Bengali Kitchen</vt:lpstr>
      <vt:lpstr>PowerPoint Presentation</vt:lpstr>
      <vt:lpstr>PowerPoint Presentation</vt:lpstr>
      <vt:lpstr>PowerPoint Presentation</vt:lpstr>
      <vt:lpstr>Vibhino Mach er Prakar (Various Types of Fish)</vt:lpstr>
      <vt:lpstr>PowerPoint Presentation</vt:lpstr>
      <vt:lpstr>PowerPoint Presentation</vt:lpstr>
      <vt:lpstr>Festival Specialities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BENGALI CUISINE</dc:title>
  <dc:creator>dell laptop</dc:creator>
  <cp:lastModifiedBy>dell laptop</cp:lastModifiedBy>
  <cp:revision>9</cp:revision>
  <dcterms:created xsi:type="dcterms:W3CDTF">2017-09-17T15:14:42Z</dcterms:created>
  <dcterms:modified xsi:type="dcterms:W3CDTF">2017-09-19T17:16:38Z</dcterms:modified>
</cp:coreProperties>
</file>