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638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638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638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F871E6C-EC13-4FFC-B135-915524BBAA77}"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536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80017DC-532A-4872-80EB-5CDB3E93203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E278DC-11FD-4F8D-B745-86262D54109D}" type="slidenum">
              <a:rPr lang="en-US"/>
              <a:pPr/>
              <a:t>1</a:t>
            </a:fld>
            <a:endParaRPr lang="en-US"/>
          </a:p>
        </p:txBody>
      </p:sp>
      <p:sp>
        <p:nvSpPr>
          <p:cNvPr id="17410" name="Rectangle 2"/>
          <p:cNvSpPr>
            <a:spLocks noRo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9BAC05-F0AD-4F4A-9825-252DD6D0A2B3}" type="slidenum">
              <a:rPr lang="en-US"/>
              <a:pPr/>
              <a:t>10</a:t>
            </a:fld>
            <a:endParaRPr lang="en-US"/>
          </a:p>
        </p:txBody>
      </p:sp>
      <p:sp>
        <p:nvSpPr>
          <p:cNvPr id="26626" name="Rectangle 2"/>
          <p:cNvSpPr>
            <a:spLocks noRo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481D17-823D-4EE5-B50E-1A21349F6035}" type="slidenum">
              <a:rPr lang="en-US"/>
              <a:pPr/>
              <a:t>11</a:t>
            </a:fld>
            <a:endParaRPr lang="en-US"/>
          </a:p>
        </p:txBody>
      </p:sp>
      <p:sp>
        <p:nvSpPr>
          <p:cNvPr id="30722" name="Rectangle 2"/>
          <p:cNvSpPr>
            <a:spLocks noRo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874BD7-32F8-4E8F-81DA-E88E7991D2D6}" type="slidenum">
              <a:rPr lang="en-US"/>
              <a:pPr/>
              <a:t>12</a:t>
            </a:fld>
            <a:endParaRPr lang="en-US"/>
          </a:p>
        </p:txBody>
      </p:sp>
      <p:sp>
        <p:nvSpPr>
          <p:cNvPr id="31746" name="Rectangle 2"/>
          <p:cNvSpPr>
            <a:spLocks noRo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477BA6-0FFB-440C-8547-43A939CB1A52}" type="slidenum">
              <a:rPr lang="en-US"/>
              <a:pPr/>
              <a:t>2</a:t>
            </a:fld>
            <a:endParaRPr lang="en-US"/>
          </a:p>
        </p:txBody>
      </p:sp>
      <p:sp>
        <p:nvSpPr>
          <p:cNvPr id="18434" name="Rectangle 2"/>
          <p:cNvSpPr>
            <a:spLocks noRo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48047B-40E7-4708-9F61-000363009D40}" type="slidenum">
              <a:rPr lang="en-US"/>
              <a:pPr/>
              <a:t>3</a:t>
            </a:fld>
            <a:endParaRPr lang="en-US"/>
          </a:p>
        </p:txBody>
      </p:sp>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B79348-543F-4A3E-B0B1-6697F05550A8}" type="slidenum">
              <a:rPr lang="en-US"/>
              <a:pPr/>
              <a:t>4</a:t>
            </a:fld>
            <a:endParaRPr lang="en-US"/>
          </a:p>
        </p:txBody>
      </p:sp>
      <p:sp>
        <p:nvSpPr>
          <p:cNvPr id="20482" name="Rectangle 2"/>
          <p:cNvSpPr>
            <a:spLocks noRo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7509B7-DFE9-455F-8B81-3C5A26C4FD57}" type="slidenum">
              <a:rPr lang="en-US"/>
              <a:pPr/>
              <a:t>5</a:t>
            </a:fld>
            <a:endParaRPr lang="en-US"/>
          </a:p>
        </p:txBody>
      </p:sp>
      <p:sp>
        <p:nvSpPr>
          <p:cNvPr id="21506" name="Rectangle 2"/>
          <p:cNvSpPr>
            <a:spLocks noRo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12494B-BAD8-4140-8B7F-886B1780AE6A}" type="slidenum">
              <a:rPr lang="en-US"/>
              <a:pPr/>
              <a:t>6</a:t>
            </a:fld>
            <a:endParaRPr lang="en-US"/>
          </a:p>
        </p:txBody>
      </p:sp>
      <p:sp>
        <p:nvSpPr>
          <p:cNvPr id="22530" name="Rectangle 2"/>
          <p:cNvSpPr>
            <a:spLocks noRo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ED4266-8F7B-4B95-9B9B-AC07D5F0E9E7}" type="slidenum">
              <a:rPr lang="en-US"/>
              <a:pPr/>
              <a:t>7</a:t>
            </a:fld>
            <a:endParaRPr lang="en-US"/>
          </a:p>
        </p:txBody>
      </p:sp>
      <p:sp>
        <p:nvSpPr>
          <p:cNvPr id="23554" name="Rectangle 2"/>
          <p:cNvSpPr>
            <a:spLocks noRo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E856FF-D6E5-43D6-AD45-2594EBAE94D2}" type="slidenum">
              <a:rPr lang="en-US"/>
              <a:pPr/>
              <a:t>8</a:t>
            </a:fld>
            <a:endParaRPr lang="en-US"/>
          </a:p>
        </p:txBody>
      </p:sp>
      <p:sp>
        <p:nvSpPr>
          <p:cNvPr id="24578" name="Rectangle 2"/>
          <p:cNvSpPr>
            <a:spLocks noRo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9D71BB-B232-4B20-95F0-381A1CB60256}" type="slidenum">
              <a:rPr lang="en-US"/>
              <a:pPr/>
              <a:t>9</a:t>
            </a:fld>
            <a:endParaRPr lang="en-US"/>
          </a:p>
        </p:txBody>
      </p:sp>
      <p:sp>
        <p:nvSpPr>
          <p:cNvPr id="25602" name="Rectangle 2"/>
          <p:cNvSpPr>
            <a:spLocks noRo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30944DC-1884-4E7B-88DD-A50EDD336BE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88BFBD-2645-4DB7-9B95-05BAA75C05E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BD34DAA-DEBC-45AF-A07E-4ED84BB9E42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DB04CA-029B-4FAA-A88D-46A718C751A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CEE36BB-79F8-4931-889A-4394314098A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934C688-E4A0-487A-AC86-B650A7E7FF6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EF71270-D1C2-402F-A27C-E464536586C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B041EDA-BD01-44F0-97F7-986ECC35740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C5919E8-A132-456A-B5C4-16D7BD3224E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D8759A9-D5F3-4208-A410-4D6800F73B3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E1814F-5800-4350-A652-BE20A022952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CA66C2B-438E-4CAD-B0A5-EE3B62AC79B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543bb80a3815d139d58e91dd35200bfb-d4uzhus"/>
          <p:cNvPicPr>
            <a:picLocks noChangeAspect="1" noChangeArrowheads="1"/>
          </p:cNvPicPr>
          <p:nvPr/>
        </p:nvPicPr>
        <p:blipFill>
          <a:blip r:embed="rId3"/>
          <a:srcRect/>
          <a:stretch>
            <a:fillRect/>
          </a:stretch>
        </p:blipFill>
        <p:spPr bwMode="auto">
          <a:xfrm>
            <a:off x="-190500" y="-3714750"/>
            <a:ext cx="9525000" cy="14287500"/>
          </a:xfrm>
          <a:prstGeom prst="rect">
            <a:avLst/>
          </a:prstGeom>
          <a:noFill/>
        </p:spPr>
      </p:pic>
      <p:sp>
        <p:nvSpPr>
          <p:cNvPr id="2050" name="Rectangle 2"/>
          <p:cNvSpPr>
            <a:spLocks noGrp="1" noChangeArrowheads="1"/>
          </p:cNvSpPr>
          <p:nvPr>
            <p:ph type="ctrTitle"/>
          </p:nvPr>
        </p:nvSpPr>
        <p:spPr>
          <a:xfrm>
            <a:off x="685800" y="1447800"/>
            <a:ext cx="7772400" cy="1470025"/>
          </a:xfrm>
        </p:spPr>
        <p:txBody>
          <a:bodyPr/>
          <a:lstStyle/>
          <a:p>
            <a:r>
              <a:rPr lang="en-US" sz="6000">
                <a:latin typeface="Adobe Garamond Pro Bold" pitchFamily="18" charset="0"/>
              </a:rPr>
              <a:t>Natural Disaster</a:t>
            </a:r>
          </a:p>
        </p:txBody>
      </p:sp>
      <p:sp>
        <p:nvSpPr>
          <p:cNvPr id="2051" name="Rectangle 3"/>
          <p:cNvSpPr>
            <a:spLocks noGrp="1" noChangeArrowheads="1"/>
          </p:cNvSpPr>
          <p:nvPr>
            <p:ph type="subTitle" idx="1"/>
          </p:nvPr>
        </p:nvSpPr>
        <p:spPr>
          <a:xfrm>
            <a:off x="1447800" y="3657600"/>
            <a:ext cx="6400800" cy="1752600"/>
          </a:xfrm>
        </p:spPr>
        <p:txBody>
          <a:bodyPr/>
          <a:lstStyle/>
          <a:p>
            <a:r>
              <a:rPr lang="en-US" sz="2800">
                <a:latin typeface="Adobe Garamond Pro Bold" pitchFamily="18" charset="0"/>
              </a:rPr>
              <a:t>Chan Sing You Katie (02)</a:t>
            </a:r>
          </a:p>
          <a:p>
            <a:r>
              <a:rPr lang="en-US" sz="2800">
                <a:latin typeface="Adobe Garamond Pro Bold" pitchFamily="18" charset="0"/>
              </a:rPr>
              <a:t>Lok Voon Shing (18)</a:t>
            </a:r>
          </a:p>
          <a:p>
            <a:r>
              <a:rPr lang="en-US" sz="2800">
                <a:latin typeface="Adobe Garamond Pro Bold" pitchFamily="18" charset="0"/>
              </a:rPr>
              <a:t>Lim Siew Phing (17)</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5fb5acf0d4504a346875a49e40abc76e-d4k2y3k"/>
          <p:cNvPicPr>
            <a:picLocks noChangeAspect="1" noChangeArrowheads="1"/>
          </p:cNvPicPr>
          <p:nvPr/>
        </p:nvPicPr>
        <p:blipFill>
          <a:blip r:embed="rId3">
            <a:lum bright="30000"/>
          </a:blip>
          <a:srcRect/>
          <a:stretch>
            <a:fillRect/>
          </a:stretch>
        </p:blipFill>
        <p:spPr bwMode="auto">
          <a:xfrm>
            <a:off x="-4267200" y="0"/>
            <a:ext cx="13716000" cy="6858000"/>
          </a:xfrm>
          <a:prstGeom prst="rect">
            <a:avLst/>
          </a:prstGeom>
          <a:noFill/>
        </p:spPr>
      </p:pic>
      <p:sp>
        <p:nvSpPr>
          <p:cNvPr id="14339" name="Rectangle 3"/>
          <p:cNvSpPr>
            <a:spLocks noGrp="1" noChangeArrowheads="1"/>
          </p:cNvSpPr>
          <p:nvPr>
            <p:ph type="body" idx="1"/>
          </p:nvPr>
        </p:nvSpPr>
        <p:spPr>
          <a:xfrm>
            <a:off x="381000" y="609600"/>
            <a:ext cx="8229600" cy="5867400"/>
          </a:xfrm>
        </p:spPr>
        <p:txBody>
          <a:bodyPr/>
          <a:lstStyle/>
          <a:p>
            <a:pPr>
              <a:lnSpc>
                <a:spcPct val="90000"/>
              </a:lnSpc>
              <a:buFontTx/>
              <a:buNone/>
            </a:pPr>
            <a:r>
              <a:rPr lang="en-US" sz="2800">
                <a:latin typeface="Adobe Garamond Pro Bold" pitchFamily="18" charset="0"/>
              </a:rPr>
              <a:t>Environment</a:t>
            </a:r>
          </a:p>
          <a:p>
            <a:pPr>
              <a:lnSpc>
                <a:spcPct val="90000"/>
              </a:lnSpc>
              <a:buFontTx/>
              <a:buNone/>
            </a:pPr>
            <a:endParaRPr lang="en-US" sz="2800">
              <a:latin typeface="Adobe Garamond Pro Bold" pitchFamily="18" charset="0"/>
            </a:endParaRPr>
          </a:p>
          <a:p>
            <a:pPr>
              <a:lnSpc>
                <a:spcPct val="90000"/>
              </a:lnSpc>
            </a:pPr>
            <a:r>
              <a:rPr lang="en-US" sz="2800">
                <a:latin typeface="Adobe Garamond Pro Bold" pitchFamily="18" charset="0"/>
              </a:rPr>
              <a:t>Our ecosystems can be dramatically damaged</a:t>
            </a:r>
          </a:p>
          <a:p>
            <a:pPr>
              <a:lnSpc>
                <a:spcPct val="90000"/>
              </a:lnSpc>
            </a:pPr>
            <a:endParaRPr lang="en-US" sz="2800">
              <a:latin typeface="Adobe Garamond Pro Bold" pitchFamily="18" charset="0"/>
            </a:endParaRPr>
          </a:p>
          <a:p>
            <a:pPr>
              <a:lnSpc>
                <a:spcPct val="90000"/>
              </a:lnSpc>
            </a:pPr>
            <a:r>
              <a:rPr lang="en-US" sz="2800">
                <a:latin typeface="Adobe Garamond Pro Bold" pitchFamily="18" charset="0"/>
              </a:rPr>
              <a:t>Global climate changes</a:t>
            </a:r>
          </a:p>
          <a:p>
            <a:pPr>
              <a:lnSpc>
                <a:spcPct val="90000"/>
              </a:lnSpc>
            </a:pPr>
            <a:endParaRPr lang="en-US" sz="2800">
              <a:latin typeface="Adobe Garamond Pro Bold" pitchFamily="18" charset="0"/>
            </a:endParaRPr>
          </a:p>
          <a:p>
            <a:pPr>
              <a:lnSpc>
                <a:spcPct val="90000"/>
              </a:lnSpc>
            </a:pPr>
            <a:r>
              <a:rPr lang="en-US" sz="2800">
                <a:latin typeface="Adobe Garamond Pro Bold" pitchFamily="18" charset="0"/>
              </a:rPr>
              <a:t>Sea level increases that will completely swamp some island nations</a:t>
            </a:r>
          </a:p>
          <a:p>
            <a:pPr>
              <a:lnSpc>
                <a:spcPct val="90000"/>
              </a:lnSpc>
            </a:pPr>
            <a:endParaRPr lang="en-US" sz="2800">
              <a:latin typeface="Adobe Garamond Pro Bold" pitchFamily="18" charset="0"/>
            </a:endParaRPr>
          </a:p>
          <a:p>
            <a:pPr>
              <a:lnSpc>
                <a:spcPct val="90000"/>
              </a:lnSpc>
            </a:pPr>
            <a:r>
              <a:rPr lang="en-US" sz="2800">
                <a:latin typeface="Adobe Garamond Pro Bold" pitchFamily="18" charset="0"/>
              </a:rPr>
              <a:t>Edible fish supply decreases</a:t>
            </a:r>
          </a:p>
          <a:p>
            <a:pPr>
              <a:lnSpc>
                <a:spcPct val="90000"/>
              </a:lnSpc>
            </a:pPr>
            <a:endParaRPr lang="en-US" sz="2800">
              <a:latin typeface="Adobe Garamond Pro Bold" pitchFamily="18" charset="0"/>
            </a:endParaRPr>
          </a:p>
          <a:p>
            <a:pPr>
              <a:lnSpc>
                <a:spcPct val="90000"/>
              </a:lnSpc>
            </a:pPr>
            <a:r>
              <a:rPr lang="en-US" sz="2800">
                <a:latin typeface="Adobe Garamond Pro Bold" pitchFamily="18" charset="0"/>
              </a:rPr>
              <a:t>Loss of coral reefs</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Feel_ALive_by_yuumei"/>
          <p:cNvPicPr>
            <a:picLocks noChangeAspect="1" noChangeArrowheads="1"/>
          </p:cNvPicPr>
          <p:nvPr/>
        </p:nvPicPr>
        <p:blipFill>
          <a:blip r:embed="rId3"/>
          <a:srcRect/>
          <a:stretch>
            <a:fillRect/>
          </a:stretch>
        </p:blipFill>
        <p:spPr bwMode="auto">
          <a:xfrm>
            <a:off x="-2362200" y="0"/>
            <a:ext cx="14782800" cy="7148513"/>
          </a:xfrm>
          <a:prstGeom prst="rect">
            <a:avLst/>
          </a:prstGeom>
          <a:noFill/>
        </p:spPr>
      </p:pic>
      <p:sp>
        <p:nvSpPr>
          <p:cNvPr id="28676" name="Rectangle 4"/>
          <p:cNvSpPr>
            <a:spLocks noGrp="1" noChangeArrowheads="1"/>
          </p:cNvSpPr>
          <p:nvPr>
            <p:ph type="ctrTitle"/>
          </p:nvPr>
        </p:nvSpPr>
        <p:spPr>
          <a:xfrm>
            <a:off x="609600" y="152400"/>
            <a:ext cx="7772400" cy="838200"/>
          </a:xfrm>
        </p:spPr>
        <p:txBody>
          <a:bodyPr/>
          <a:lstStyle/>
          <a:p>
            <a:r>
              <a:rPr lang="en-US">
                <a:solidFill>
                  <a:schemeClr val="bg1"/>
                </a:solidFill>
                <a:latin typeface="Adobe Garamond Pro Bold" pitchFamily="18" charset="0"/>
              </a:rPr>
              <a:t>Solution</a:t>
            </a:r>
          </a:p>
        </p:txBody>
      </p:sp>
      <p:sp>
        <p:nvSpPr>
          <p:cNvPr id="28677" name="Rectangle 5"/>
          <p:cNvSpPr>
            <a:spLocks noGrp="1" noChangeArrowheads="1"/>
          </p:cNvSpPr>
          <p:nvPr>
            <p:ph type="subTitle" idx="1"/>
          </p:nvPr>
        </p:nvSpPr>
        <p:spPr>
          <a:xfrm>
            <a:off x="1219200" y="1828800"/>
            <a:ext cx="6553200" cy="4191000"/>
          </a:xfrm>
        </p:spPr>
        <p:txBody>
          <a:bodyPr/>
          <a:lstStyle/>
          <a:p>
            <a:r>
              <a:rPr lang="en-US" sz="2800">
                <a:latin typeface="Adobe Garamond Pro Bold" pitchFamily="18" charset="0"/>
              </a:rPr>
              <a:t>Not all natural disasters can be prevented. Each natural disaster has its own factors and complications. Understanding the basic principles of ecology can provide keys to lessening their effects. Nature evolved with natural disasters and disturbance. The best prevention is looking at strategies found in nature.</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新建图像"/>
          <p:cNvPicPr>
            <a:picLocks noChangeAspect="1" noChangeArrowheads="1"/>
          </p:cNvPicPr>
          <p:nvPr/>
        </p:nvPicPr>
        <p:blipFill>
          <a:blip r:embed="rId3" cstate="print"/>
          <a:srcRect/>
          <a:stretch>
            <a:fillRect/>
          </a:stretch>
        </p:blipFill>
        <p:spPr bwMode="auto">
          <a:xfrm>
            <a:off x="-71438" y="-500063"/>
            <a:ext cx="9286876" cy="7858126"/>
          </a:xfrm>
          <a:prstGeom prst="rect">
            <a:avLst/>
          </a:prstGeom>
          <a:noFill/>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381000" y="304800"/>
            <a:ext cx="8229600" cy="5334000"/>
          </a:xfrm>
        </p:spPr>
        <p:txBody>
          <a:bodyPr/>
          <a:lstStyle/>
          <a:p>
            <a:pPr>
              <a:lnSpc>
                <a:spcPct val="90000"/>
              </a:lnSpc>
              <a:buFontTx/>
              <a:buNone/>
            </a:pPr>
            <a:r>
              <a:rPr lang="en-US" sz="2800">
                <a:latin typeface="Adobe Garamond Pro Bold" pitchFamily="18" charset="0"/>
              </a:rPr>
              <a:t>A natural disaster is a major effect of a natural hazard that affects the environment, and leads to financial, environmental and human losses.</a:t>
            </a:r>
          </a:p>
          <a:p>
            <a:pPr>
              <a:lnSpc>
                <a:spcPct val="90000"/>
              </a:lnSpc>
            </a:pPr>
            <a:r>
              <a:rPr lang="en-US" sz="2800">
                <a:latin typeface="Adobe Garamond Pro Bold" pitchFamily="18" charset="0"/>
              </a:rPr>
              <a:t>Floods</a:t>
            </a:r>
          </a:p>
          <a:p>
            <a:pPr>
              <a:lnSpc>
                <a:spcPct val="90000"/>
              </a:lnSpc>
            </a:pPr>
            <a:r>
              <a:rPr lang="en-US" sz="2800">
                <a:latin typeface="Adobe Garamond Pro Bold" pitchFamily="18" charset="0"/>
              </a:rPr>
              <a:t>Tsunami</a:t>
            </a:r>
          </a:p>
          <a:p>
            <a:pPr>
              <a:lnSpc>
                <a:spcPct val="90000"/>
              </a:lnSpc>
            </a:pPr>
            <a:r>
              <a:rPr lang="en-US" sz="2800">
                <a:latin typeface="Adobe Garamond Pro Bold" pitchFamily="18" charset="0"/>
              </a:rPr>
              <a:t>Tornadoes</a:t>
            </a:r>
          </a:p>
          <a:p>
            <a:pPr>
              <a:lnSpc>
                <a:spcPct val="90000"/>
              </a:lnSpc>
            </a:pPr>
            <a:r>
              <a:rPr lang="en-US" sz="2800">
                <a:latin typeface="Adobe Garamond Pro Bold" pitchFamily="18" charset="0"/>
              </a:rPr>
              <a:t>Hurricanes</a:t>
            </a:r>
          </a:p>
          <a:p>
            <a:pPr>
              <a:lnSpc>
                <a:spcPct val="90000"/>
              </a:lnSpc>
            </a:pPr>
            <a:r>
              <a:rPr lang="en-US" sz="2800">
                <a:latin typeface="Adobe Garamond Pro Bold" pitchFamily="18" charset="0"/>
              </a:rPr>
              <a:t>Cyclones</a:t>
            </a:r>
          </a:p>
          <a:p>
            <a:pPr>
              <a:lnSpc>
                <a:spcPct val="90000"/>
              </a:lnSpc>
            </a:pPr>
            <a:r>
              <a:rPr lang="en-US" sz="2800">
                <a:latin typeface="Adobe Garamond Pro Bold" pitchFamily="18" charset="0"/>
              </a:rPr>
              <a:t>Volcanic Eruptions</a:t>
            </a:r>
          </a:p>
          <a:p>
            <a:pPr>
              <a:lnSpc>
                <a:spcPct val="90000"/>
              </a:lnSpc>
            </a:pPr>
            <a:endParaRPr lang="en-US" sz="2800">
              <a:latin typeface="Adobe Garamond Pro Bold" pitchFamily="18" charset="0"/>
            </a:endParaRPr>
          </a:p>
        </p:txBody>
      </p:sp>
      <p:pic>
        <p:nvPicPr>
          <p:cNvPr id="3077" name="Picture 5" descr="floods"/>
          <p:cNvPicPr>
            <a:picLocks noChangeAspect="1" noChangeArrowheads="1"/>
          </p:cNvPicPr>
          <p:nvPr/>
        </p:nvPicPr>
        <p:blipFill>
          <a:blip r:embed="rId3"/>
          <a:srcRect/>
          <a:stretch>
            <a:fillRect/>
          </a:stretch>
        </p:blipFill>
        <p:spPr bwMode="auto">
          <a:xfrm>
            <a:off x="2667000" y="1524000"/>
            <a:ext cx="2438400" cy="1897063"/>
          </a:xfrm>
          <a:prstGeom prst="rect">
            <a:avLst/>
          </a:prstGeom>
          <a:noFill/>
        </p:spPr>
      </p:pic>
      <p:pic>
        <p:nvPicPr>
          <p:cNvPr id="3078" name="Picture 6" descr="tsunami 1"/>
          <p:cNvPicPr>
            <a:picLocks noChangeAspect="1" noChangeArrowheads="1"/>
          </p:cNvPicPr>
          <p:nvPr/>
        </p:nvPicPr>
        <p:blipFill>
          <a:blip r:embed="rId4"/>
          <a:srcRect/>
          <a:stretch>
            <a:fillRect/>
          </a:stretch>
        </p:blipFill>
        <p:spPr bwMode="auto">
          <a:xfrm>
            <a:off x="5638800" y="1600200"/>
            <a:ext cx="2514600" cy="1668463"/>
          </a:xfrm>
          <a:prstGeom prst="rect">
            <a:avLst/>
          </a:prstGeom>
          <a:noFill/>
        </p:spPr>
      </p:pic>
      <p:pic>
        <p:nvPicPr>
          <p:cNvPr id="3079" name="Picture 7" descr="tornado 1"/>
          <p:cNvPicPr>
            <a:picLocks noChangeAspect="1" noChangeArrowheads="1"/>
          </p:cNvPicPr>
          <p:nvPr/>
        </p:nvPicPr>
        <p:blipFill>
          <a:blip r:embed="rId5"/>
          <a:srcRect/>
          <a:stretch>
            <a:fillRect/>
          </a:stretch>
        </p:blipFill>
        <p:spPr bwMode="auto">
          <a:xfrm>
            <a:off x="6934200" y="3505200"/>
            <a:ext cx="1981200" cy="1670050"/>
          </a:xfrm>
          <a:prstGeom prst="rect">
            <a:avLst/>
          </a:prstGeom>
          <a:noFill/>
        </p:spPr>
      </p:pic>
      <p:pic>
        <p:nvPicPr>
          <p:cNvPr id="3080" name="Picture 8" descr="volcanic 2"/>
          <p:cNvPicPr>
            <a:picLocks noChangeAspect="1" noChangeArrowheads="1"/>
          </p:cNvPicPr>
          <p:nvPr/>
        </p:nvPicPr>
        <p:blipFill>
          <a:blip r:embed="rId6"/>
          <a:srcRect/>
          <a:stretch>
            <a:fillRect/>
          </a:stretch>
        </p:blipFill>
        <p:spPr bwMode="auto">
          <a:xfrm>
            <a:off x="304800" y="4648200"/>
            <a:ext cx="2362200" cy="1768475"/>
          </a:xfrm>
          <a:prstGeom prst="rect">
            <a:avLst/>
          </a:prstGeom>
          <a:noFill/>
        </p:spPr>
      </p:pic>
      <p:pic>
        <p:nvPicPr>
          <p:cNvPr id="3081" name="Picture 9" descr="cyclones"/>
          <p:cNvPicPr>
            <a:picLocks noChangeAspect="1" noChangeArrowheads="1"/>
          </p:cNvPicPr>
          <p:nvPr/>
        </p:nvPicPr>
        <p:blipFill>
          <a:blip r:embed="rId7"/>
          <a:srcRect/>
          <a:stretch>
            <a:fillRect/>
          </a:stretch>
        </p:blipFill>
        <p:spPr bwMode="auto">
          <a:xfrm>
            <a:off x="5486400" y="4648200"/>
            <a:ext cx="1828800" cy="1828800"/>
          </a:xfrm>
          <a:prstGeom prst="rect">
            <a:avLst/>
          </a:prstGeom>
          <a:noFill/>
        </p:spPr>
      </p:pic>
      <p:pic>
        <p:nvPicPr>
          <p:cNvPr id="3082" name="Picture 10" descr="hurricanes"/>
          <p:cNvPicPr>
            <a:picLocks noChangeAspect="1" noChangeArrowheads="1"/>
          </p:cNvPicPr>
          <p:nvPr/>
        </p:nvPicPr>
        <p:blipFill>
          <a:blip r:embed="rId8"/>
          <a:srcRect/>
          <a:stretch>
            <a:fillRect/>
          </a:stretch>
        </p:blipFill>
        <p:spPr bwMode="auto">
          <a:xfrm>
            <a:off x="2895600" y="4572000"/>
            <a:ext cx="2362200" cy="1873250"/>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457200" y="533400"/>
            <a:ext cx="8229600" cy="5592763"/>
          </a:xfrm>
        </p:spPr>
        <p:txBody>
          <a:bodyPr/>
          <a:lstStyle/>
          <a:p>
            <a:r>
              <a:rPr lang="en-US" sz="2800">
                <a:latin typeface="Adobe Garamond Pro Bold" pitchFamily="18" charset="0"/>
              </a:rPr>
              <a:t>Earthquakes</a:t>
            </a:r>
          </a:p>
          <a:p>
            <a:r>
              <a:rPr lang="en-US" sz="2800">
                <a:latin typeface="Adobe Garamond Pro Bold" pitchFamily="18" charset="0"/>
              </a:rPr>
              <a:t>Heatwaves</a:t>
            </a:r>
          </a:p>
          <a:p>
            <a:r>
              <a:rPr lang="en-US" sz="2800">
                <a:latin typeface="Adobe Garamond Pro Bold" pitchFamily="18" charset="0"/>
              </a:rPr>
              <a:t>Droughts</a:t>
            </a:r>
          </a:p>
          <a:p>
            <a:r>
              <a:rPr lang="en-US" sz="2800">
                <a:latin typeface="Adobe Garamond Pro Bold" pitchFamily="18" charset="0"/>
              </a:rPr>
              <a:t>Wild Fires</a:t>
            </a:r>
          </a:p>
          <a:p>
            <a:r>
              <a:rPr lang="en-US" sz="2800">
                <a:latin typeface="Adobe Garamond Pro Bold" pitchFamily="18" charset="0"/>
              </a:rPr>
              <a:t>Landslides</a:t>
            </a:r>
          </a:p>
          <a:p>
            <a:r>
              <a:rPr lang="en-US" sz="2800">
                <a:latin typeface="Adobe Garamond Pro Bold" pitchFamily="18" charset="0"/>
              </a:rPr>
              <a:t>Blizzards</a:t>
            </a:r>
          </a:p>
          <a:p>
            <a:r>
              <a:rPr lang="en-US" sz="2800">
                <a:latin typeface="Adobe Garamond Pro Bold" pitchFamily="18" charset="0"/>
              </a:rPr>
              <a:t>Ice Storms</a:t>
            </a:r>
          </a:p>
          <a:p>
            <a:r>
              <a:rPr lang="en-US" sz="2800">
                <a:latin typeface="Adobe Garamond Pro Bold" pitchFamily="18" charset="0"/>
              </a:rPr>
              <a:t>Avalanches</a:t>
            </a:r>
          </a:p>
        </p:txBody>
      </p:sp>
      <p:pic>
        <p:nvPicPr>
          <p:cNvPr id="4100" name="Picture 4" descr="heatwave 2"/>
          <p:cNvPicPr>
            <a:picLocks noChangeAspect="1" noChangeArrowheads="1"/>
          </p:cNvPicPr>
          <p:nvPr/>
        </p:nvPicPr>
        <p:blipFill>
          <a:blip r:embed="rId3"/>
          <a:srcRect/>
          <a:stretch>
            <a:fillRect/>
          </a:stretch>
        </p:blipFill>
        <p:spPr bwMode="auto">
          <a:xfrm>
            <a:off x="2971800" y="228600"/>
            <a:ext cx="2857500" cy="2028825"/>
          </a:xfrm>
          <a:prstGeom prst="rect">
            <a:avLst/>
          </a:prstGeom>
          <a:noFill/>
        </p:spPr>
      </p:pic>
      <p:pic>
        <p:nvPicPr>
          <p:cNvPr id="4101" name="Picture 5" descr="drought"/>
          <p:cNvPicPr>
            <a:picLocks noChangeAspect="1" noChangeArrowheads="1"/>
          </p:cNvPicPr>
          <p:nvPr/>
        </p:nvPicPr>
        <p:blipFill>
          <a:blip r:embed="rId4"/>
          <a:srcRect/>
          <a:stretch>
            <a:fillRect/>
          </a:stretch>
        </p:blipFill>
        <p:spPr bwMode="auto">
          <a:xfrm>
            <a:off x="6172200" y="228600"/>
            <a:ext cx="2019300" cy="2209800"/>
          </a:xfrm>
          <a:prstGeom prst="rect">
            <a:avLst/>
          </a:prstGeom>
          <a:noFill/>
        </p:spPr>
      </p:pic>
      <p:pic>
        <p:nvPicPr>
          <p:cNvPr id="4102" name="Picture 6" descr="wild fire"/>
          <p:cNvPicPr>
            <a:picLocks noChangeAspect="1" noChangeArrowheads="1"/>
          </p:cNvPicPr>
          <p:nvPr/>
        </p:nvPicPr>
        <p:blipFill>
          <a:blip r:embed="rId5"/>
          <a:srcRect/>
          <a:stretch>
            <a:fillRect/>
          </a:stretch>
        </p:blipFill>
        <p:spPr bwMode="auto">
          <a:xfrm>
            <a:off x="2971800" y="2438400"/>
            <a:ext cx="2857500" cy="1905000"/>
          </a:xfrm>
          <a:prstGeom prst="rect">
            <a:avLst/>
          </a:prstGeom>
          <a:noFill/>
        </p:spPr>
      </p:pic>
      <p:pic>
        <p:nvPicPr>
          <p:cNvPr id="4103" name="Picture 7" descr="landslide 1"/>
          <p:cNvPicPr>
            <a:picLocks noChangeAspect="1" noChangeArrowheads="1"/>
          </p:cNvPicPr>
          <p:nvPr/>
        </p:nvPicPr>
        <p:blipFill>
          <a:blip r:embed="rId6"/>
          <a:srcRect/>
          <a:stretch>
            <a:fillRect/>
          </a:stretch>
        </p:blipFill>
        <p:spPr bwMode="auto">
          <a:xfrm>
            <a:off x="5943600" y="2514600"/>
            <a:ext cx="2857500" cy="1962150"/>
          </a:xfrm>
          <a:prstGeom prst="rect">
            <a:avLst/>
          </a:prstGeom>
          <a:noFill/>
        </p:spPr>
      </p:pic>
      <p:pic>
        <p:nvPicPr>
          <p:cNvPr id="4104" name="Picture 8" descr="blizzard"/>
          <p:cNvPicPr>
            <a:picLocks noChangeAspect="1" noChangeArrowheads="1"/>
          </p:cNvPicPr>
          <p:nvPr/>
        </p:nvPicPr>
        <p:blipFill>
          <a:blip r:embed="rId7"/>
          <a:srcRect/>
          <a:stretch>
            <a:fillRect/>
          </a:stretch>
        </p:blipFill>
        <p:spPr bwMode="auto">
          <a:xfrm>
            <a:off x="6248400" y="4648200"/>
            <a:ext cx="2514600" cy="2028825"/>
          </a:xfrm>
          <a:prstGeom prst="rect">
            <a:avLst/>
          </a:prstGeom>
          <a:noFill/>
        </p:spPr>
      </p:pic>
      <p:pic>
        <p:nvPicPr>
          <p:cNvPr id="4105" name="Picture 9" descr="icestorm"/>
          <p:cNvPicPr>
            <a:picLocks noChangeAspect="1" noChangeArrowheads="1"/>
          </p:cNvPicPr>
          <p:nvPr/>
        </p:nvPicPr>
        <p:blipFill>
          <a:blip r:embed="rId8"/>
          <a:srcRect/>
          <a:stretch>
            <a:fillRect/>
          </a:stretch>
        </p:blipFill>
        <p:spPr bwMode="auto">
          <a:xfrm>
            <a:off x="3200400" y="4724400"/>
            <a:ext cx="2857500" cy="1800225"/>
          </a:xfrm>
          <a:prstGeom prst="rect">
            <a:avLst/>
          </a:prstGeom>
          <a:noFill/>
        </p:spPr>
      </p:pic>
      <p:pic>
        <p:nvPicPr>
          <p:cNvPr id="4106" name="Picture 10" descr="avalanche"/>
          <p:cNvPicPr>
            <a:picLocks noChangeAspect="1" noChangeArrowheads="1"/>
          </p:cNvPicPr>
          <p:nvPr/>
        </p:nvPicPr>
        <p:blipFill>
          <a:blip r:embed="rId9"/>
          <a:srcRect/>
          <a:stretch>
            <a:fillRect/>
          </a:stretch>
        </p:blipFill>
        <p:spPr bwMode="auto">
          <a:xfrm>
            <a:off x="152400" y="4572000"/>
            <a:ext cx="2819400" cy="2114550"/>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The_Awakening red_by_yuumei"/>
          <p:cNvPicPr>
            <a:picLocks noChangeAspect="1" noChangeArrowheads="1"/>
          </p:cNvPicPr>
          <p:nvPr/>
        </p:nvPicPr>
        <p:blipFill>
          <a:blip r:embed="rId3">
            <a:lum bright="12000"/>
          </a:blip>
          <a:srcRect/>
          <a:stretch>
            <a:fillRect/>
          </a:stretch>
        </p:blipFill>
        <p:spPr bwMode="auto">
          <a:xfrm>
            <a:off x="-22225" y="-1981200"/>
            <a:ext cx="9166225" cy="13944600"/>
          </a:xfrm>
          <a:prstGeom prst="rect">
            <a:avLst/>
          </a:prstGeom>
          <a:noFill/>
        </p:spPr>
      </p:pic>
      <p:sp>
        <p:nvSpPr>
          <p:cNvPr id="5122" name="Rectangle 2"/>
          <p:cNvSpPr>
            <a:spLocks noGrp="1" noChangeArrowheads="1"/>
          </p:cNvSpPr>
          <p:nvPr>
            <p:ph type="title"/>
          </p:nvPr>
        </p:nvSpPr>
        <p:spPr>
          <a:xfrm>
            <a:off x="457200" y="-152400"/>
            <a:ext cx="8153400" cy="914400"/>
          </a:xfrm>
        </p:spPr>
        <p:txBody>
          <a:bodyPr/>
          <a:lstStyle/>
          <a:p>
            <a:r>
              <a:rPr lang="en-US" sz="2800">
                <a:latin typeface="Adobe Garamond Pro Bold" pitchFamily="18" charset="0"/>
              </a:rPr>
              <a:t>Natural Disasters that cause the most deaths</a:t>
            </a:r>
            <a:r>
              <a:rPr lang="en-US"/>
              <a:t> </a:t>
            </a:r>
          </a:p>
        </p:txBody>
      </p:sp>
      <p:pic>
        <p:nvPicPr>
          <p:cNvPr id="5126" name="Picture 6" descr="tsunami 2"/>
          <p:cNvPicPr>
            <a:picLocks noChangeAspect="1" noChangeArrowheads="1"/>
          </p:cNvPicPr>
          <p:nvPr/>
        </p:nvPicPr>
        <p:blipFill>
          <a:blip r:embed="rId4"/>
          <a:srcRect/>
          <a:stretch>
            <a:fillRect/>
          </a:stretch>
        </p:blipFill>
        <p:spPr bwMode="auto">
          <a:xfrm>
            <a:off x="6019800" y="3505200"/>
            <a:ext cx="2857500" cy="1885950"/>
          </a:xfrm>
          <a:prstGeom prst="rect">
            <a:avLst/>
          </a:prstGeom>
          <a:noFill/>
        </p:spPr>
      </p:pic>
      <p:sp>
        <p:nvSpPr>
          <p:cNvPr id="5123" name="Rectangle 3"/>
          <p:cNvSpPr>
            <a:spLocks noGrp="1" noChangeArrowheads="1"/>
          </p:cNvSpPr>
          <p:nvPr>
            <p:ph type="body" idx="1"/>
          </p:nvPr>
        </p:nvSpPr>
        <p:spPr>
          <a:xfrm>
            <a:off x="381000" y="609600"/>
            <a:ext cx="6553200" cy="6019800"/>
          </a:xfrm>
        </p:spPr>
        <p:txBody>
          <a:bodyPr/>
          <a:lstStyle/>
          <a:p>
            <a:pPr>
              <a:lnSpc>
                <a:spcPct val="90000"/>
              </a:lnSpc>
              <a:buFontTx/>
              <a:buNone/>
            </a:pPr>
            <a:r>
              <a:rPr lang="en-US" sz="2500">
                <a:latin typeface="Adobe Garamond Pro Bold" pitchFamily="18" charset="0"/>
              </a:rPr>
              <a:t>Earthquake</a:t>
            </a:r>
          </a:p>
          <a:p>
            <a:pPr>
              <a:lnSpc>
                <a:spcPct val="90000"/>
              </a:lnSpc>
            </a:pPr>
            <a:r>
              <a:rPr lang="en-US" sz="2500">
                <a:latin typeface="Adobe Garamond Pro Bold" pitchFamily="18" charset="0"/>
              </a:rPr>
              <a:t>Manifest themselves by vibration, shaking and displacement of the ground</a:t>
            </a:r>
          </a:p>
          <a:p>
            <a:pPr>
              <a:lnSpc>
                <a:spcPct val="90000"/>
              </a:lnSpc>
            </a:pPr>
            <a:endParaRPr lang="en-US" sz="2500">
              <a:latin typeface="Adobe Garamond Pro Bold" pitchFamily="18" charset="0"/>
            </a:endParaRPr>
          </a:p>
          <a:p>
            <a:pPr>
              <a:lnSpc>
                <a:spcPct val="90000"/>
              </a:lnSpc>
            </a:pPr>
            <a:r>
              <a:rPr lang="en-US" sz="2500">
                <a:latin typeface="Adobe Garamond Pro Bold" pitchFamily="18" charset="0"/>
              </a:rPr>
              <a:t>Caused mostly by slippage within geological faults</a:t>
            </a:r>
          </a:p>
          <a:p>
            <a:pPr>
              <a:lnSpc>
                <a:spcPct val="90000"/>
              </a:lnSpc>
            </a:pPr>
            <a:endParaRPr lang="en-US" sz="2500">
              <a:latin typeface="Adobe Garamond Pro Bold" pitchFamily="18" charset="0"/>
            </a:endParaRPr>
          </a:p>
          <a:p>
            <a:pPr>
              <a:lnSpc>
                <a:spcPct val="90000"/>
              </a:lnSpc>
            </a:pPr>
            <a:r>
              <a:rPr lang="en-US" sz="2500">
                <a:latin typeface="Adobe Garamond Pro Bold" pitchFamily="18" charset="0"/>
              </a:rPr>
              <a:t>Rarely kill people or wildlife</a:t>
            </a:r>
          </a:p>
          <a:p>
            <a:pPr>
              <a:lnSpc>
                <a:spcPct val="90000"/>
              </a:lnSpc>
            </a:pPr>
            <a:endParaRPr lang="en-US" sz="2500">
              <a:latin typeface="Adobe Garamond Pro Bold" pitchFamily="18" charset="0"/>
            </a:endParaRPr>
          </a:p>
          <a:p>
            <a:pPr>
              <a:lnSpc>
                <a:spcPct val="90000"/>
              </a:lnSpc>
            </a:pPr>
            <a:r>
              <a:rPr lang="en-US" sz="2500">
                <a:latin typeface="Adobe Garamond Pro Bold" pitchFamily="18" charset="0"/>
              </a:rPr>
              <a:t>Secondary events they trigger will, building collapse, tsunamis and volcanoes</a:t>
            </a:r>
          </a:p>
          <a:p>
            <a:pPr>
              <a:lnSpc>
                <a:spcPct val="90000"/>
              </a:lnSpc>
            </a:pPr>
            <a:endParaRPr lang="en-US" sz="2500">
              <a:latin typeface="Adobe Garamond Pro Bold" pitchFamily="18" charset="0"/>
            </a:endParaRPr>
          </a:p>
          <a:p>
            <a:pPr>
              <a:lnSpc>
                <a:spcPct val="90000"/>
              </a:lnSpc>
            </a:pPr>
            <a:r>
              <a:rPr lang="en-US" sz="2500">
                <a:latin typeface="Adobe Garamond Pro Bold" pitchFamily="18" charset="0"/>
              </a:rPr>
              <a:t>Could be avoided by better construction, safety systems, early warning and evacuation planning</a:t>
            </a:r>
          </a:p>
        </p:txBody>
      </p:sp>
      <p:pic>
        <p:nvPicPr>
          <p:cNvPr id="5127" name="Picture 7" descr="volcanic"/>
          <p:cNvPicPr>
            <a:picLocks noChangeAspect="1" noChangeArrowheads="1"/>
          </p:cNvPicPr>
          <p:nvPr/>
        </p:nvPicPr>
        <p:blipFill>
          <a:blip r:embed="rId5"/>
          <a:srcRect/>
          <a:stretch>
            <a:fillRect/>
          </a:stretch>
        </p:blipFill>
        <p:spPr bwMode="auto">
          <a:xfrm>
            <a:off x="7010400" y="685800"/>
            <a:ext cx="1778000" cy="2667000"/>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The_Awakening_by_yuumei"/>
          <p:cNvPicPr>
            <a:picLocks noChangeAspect="1" noChangeArrowheads="1"/>
          </p:cNvPicPr>
          <p:nvPr/>
        </p:nvPicPr>
        <p:blipFill>
          <a:blip r:embed="rId3"/>
          <a:srcRect/>
          <a:stretch>
            <a:fillRect/>
          </a:stretch>
        </p:blipFill>
        <p:spPr bwMode="auto">
          <a:xfrm>
            <a:off x="0" y="-914400"/>
            <a:ext cx="9166225" cy="13944600"/>
          </a:xfrm>
          <a:prstGeom prst="rect">
            <a:avLst/>
          </a:prstGeom>
          <a:noFill/>
        </p:spPr>
      </p:pic>
      <p:sp>
        <p:nvSpPr>
          <p:cNvPr id="6147" name="Rectangle 3"/>
          <p:cNvSpPr>
            <a:spLocks noGrp="1" noChangeArrowheads="1"/>
          </p:cNvSpPr>
          <p:nvPr>
            <p:ph type="body" idx="1"/>
          </p:nvPr>
        </p:nvSpPr>
        <p:spPr>
          <a:xfrm>
            <a:off x="381000" y="152400"/>
            <a:ext cx="8229600" cy="6324600"/>
          </a:xfrm>
        </p:spPr>
        <p:txBody>
          <a:bodyPr/>
          <a:lstStyle/>
          <a:p>
            <a:pPr>
              <a:buFontTx/>
              <a:buNone/>
            </a:pPr>
            <a:r>
              <a:rPr lang="en-US" sz="2800">
                <a:latin typeface="Adobe Garamond Pro Bold" pitchFamily="18" charset="0"/>
              </a:rPr>
              <a:t>Floods</a:t>
            </a:r>
          </a:p>
          <a:p>
            <a:r>
              <a:rPr lang="en-US" sz="2800">
                <a:latin typeface="Adobe Garamond Pro Bold" pitchFamily="18" charset="0"/>
              </a:rPr>
              <a:t>Regular natural disaster in Malaysia during monsoon season</a:t>
            </a:r>
          </a:p>
          <a:p>
            <a:pPr>
              <a:buFontTx/>
              <a:buNone/>
            </a:pPr>
            <a:endParaRPr lang="en-US" sz="2800">
              <a:latin typeface="Adobe Garamond Pro Bold" pitchFamily="18" charset="0"/>
            </a:endParaRPr>
          </a:p>
          <a:p>
            <a:r>
              <a:rPr lang="en-US" sz="2800">
                <a:latin typeface="Adobe Garamond Pro Bold" pitchFamily="18" charset="0"/>
              </a:rPr>
              <a:t>Result from the water within a body of water, such as river or lake, which overflows or breaks levees, with the result that the water escapes its usual boundaries</a:t>
            </a:r>
          </a:p>
          <a:p>
            <a:endParaRPr lang="en-US" sz="2800">
              <a:latin typeface="Adobe Garamond Pro Bold" pitchFamily="18" charset="0"/>
            </a:endParaRPr>
          </a:p>
          <a:p>
            <a:r>
              <a:rPr lang="en-US" sz="2800">
                <a:latin typeface="Adobe Garamond Pro Bold" pitchFamily="18" charset="0"/>
              </a:rPr>
              <a:t>Caused by inadequate drainage </a:t>
            </a:r>
          </a:p>
          <a:p>
            <a:endParaRPr lang="en-US" sz="2800">
              <a:latin typeface="Adobe Garamond Pro Bold" pitchFamily="18" charset="0"/>
            </a:endParaRPr>
          </a:p>
          <a:p>
            <a:r>
              <a:rPr lang="en-US" sz="2800">
                <a:latin typeface="Adobe Garamond Pro Bold" pitchFamily="18" charset="0"/>
              </a:rPr>
              <a:t>Could be prevent by reducing the disposal of garbage into river or lake </a:t>
            </a:r>
          </a:p>
        </p:txBody>
      </p:sp>
      <p:pic>
        <p:nvPicPr>
          <p:cNvPr id="6149" name="Picture 5" descr="floods"/>
          <p:cNvPicPr>
            <a:picLocks noChangeAspect="1" noChangeArrowheads="1"/>
          </p:cNvPicPr>
          <p:nvPr/>
        </p:nvPicPr>
        <p:blipFill>
          <a:blip r:embed="rId4"/>
          <a:srcRect/>
          <a:stretch>
            <a:fillRect/>
          </a:stretch>
        </p:blipFill>
        <p:spPr bwMode="auto">
          <a:xfrm>
            <a:off x="6019800" y="3429000"/>
            <a:ext cx="2524125" cy="1963738"/>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The_Awakening_by_yuumei"/>
          <p:cNvPicPr>
            <a:picLocks noChangeAspect="1" noChangeArrowheads="1"/>
          </p:cNvPicPr>
          <p:nvPr/>
        </p:nvPicPr>
        <p:blipFill>
          <a:blip r:embed="rId3"/>
          <a:srcRect/>
          <a:stretch>
            <a:fillRect/>
          </a:stretch>
        </p:blipFill>
        <p:spPr bwMode="auto">
          <a:xfrm>
            <a:off x="-73025" y="-1219200"/>
            <a:ext cx="9217025" cy="14020800"/>
          </a:xfrm>
          <a:prstGeom prst="rect">
            <a:avLst/>
          </a:prstGeom>
          <a:noFill/>
        </p:spPr>
      </p:pic>
      <p:pic>
        <p:nvPicPr>
          <p:cNvPr id="7173" name="Picture 5" descr="volcanic 1"/>
          <p:cNvPicPr>
            <a:picLocks noChangeAspect="1" noChangeArrowheads="1"/>
          </p:cNvPicPr>
          <p:nvPr/>
        </p:nvPicPr>
        <p:blipFill>
          <a:blip r:embed="rId4"/>
          <a:srcRect/>
          <a:stretch>
            <a:fillRect/>
          </a:stretch>
        </p:blipFill>
        <p:spPr bwMode="auto">
          <a:xfrm>
            <a:off x="4876800" y="609600"/>
            <a:ext cx="3733800" cy="2800350"/>
          </a:xfrm>
          <a:prstGeom prst="rect">
            <a:avLst/>
          </a:prstGeom>
          <a:noFill/>
        </p:spPr>
      </p:pic>
      <p:sp>
        <p:nvSpPr>
          <p:cNvPr id="7171" name="Rectangle 3"/>
          <p:cNvSpPr>
            <a:spLocks noGrp="1" noChangeArrowheads="1"/>
          </p:cNvSpPr>
          <p:nvPr>
            <p:ph type="body" idx="1"/>
          </p:nvPr>
        </p:nvSpPr>
        <p:spPr>
          <a:xfrm>
            <a:off x="381000" y="152400"/>
            <a:ext cx="8229600" cy="6248400"/>
          </a:xfrm>
        </p:spPr>
        <p:txBody>
          <a:bodyPr/>
          <a:lstStyle/>
          <a:p>
            <a:pPr>
              <a:buFontTx/>
              <a:buNone/>
            </a:pPr>
            <a:r>
              <a:rPr lang="en-US" sz="2600">
                <a:latin typeface="Adobe Garamond Pro Bold" pitchFamily="18" charset="0"/>
              </a:rPr>
              <a:t>Volcanic Eruptions</a:t>
            </a:r>
          </a:p>
          <a:p>
            <a:pPr>
              <a:buFontTx/>
              <a:buNone/>
            </a:pPr>
            <a:endParaRPr lang="en-US" sz="2600">
              <a:latin typeface="Adobe Garamond Pro Bold" pitchFamily="18" charset="0"/>
            </a:endParaRPr>
          </a:p>
          <a:p>
            <a:r>
              <a:rPr lang="en-US" sz="2600">
                <a:latin typeface="Adobe Garamond Pro Bold" pitchFamily="18" charset="0"/>
              </a:rPr>
              <a:t>May cause the explosion of </a:t>
            </a:r>
          </a:p>
          <a:p>
            <a:pPr>
              <a:buFontTx/>
              <a:buNone/>
            </a:pPr>
            <a:r>
              <a:rPr lang="en-US" sz="2600">
                <a:latin typeface="Adobe Garamond Pro Bold" pitchFamily="18" charset="0"/>
              </a:rPr>
              <a:t>    volcano, the fall of rock, and </a:t>
            </a:r>
          </a:p>
          <a:p>
            <a:pPr>
              <a:buFontTx/>
              <a:buNone/>
            </a:pPr>
            <a:r>
              <a:rPr lang="en-US" sz="2600">
                <a:latin typeface="Adobe Garamond Pro Bold" pitchFamily="18" charset="0"/>
              </a:rPr>
              <a:t>    lava may be produced</a:t>
            </a:r>
          </a:p>
          <a:p>
            <a:pPr>
              <a:buFontTx/>
              <a:buNone/>
            </a:pPr>
            <a:endParaRPr lang="en-US" sz="2600">
              <a:latin typeface="Adobe Garamond Pro Bold" pitchFamily="18" charset="0"/>
            </a:endParaRPr>
          </a:p>
          <a:p>
            <a:r>
              <a:rPr lang="en-US" sz="2600">
                <a:latin typeface="Adobe Garamond Pro Bold" pitchFamily="18" charset="0"/>
              </a:rPr>
              <a:t>Volcanic ash :-</a:t>
            </a:r>
          </a:p>
          <a:p>
            <a:r>
              <a:rPr lang="en-US" sz="2600">
                <a:latin typeface="Adobe Garamond Pro Bold" pitchFamily="18" charset="0"/>
              </a:rPr>
              <a:t>May cause roofs to collapse under its weight </a:t>
            </a:r>
          </a:p>
          <a:p>
            <a:r>
              <a:rPr lang="en-US" sz="2600">
                <a:latin typeface="Adobe Garamond Pro Bold" pitchFamily="18" charset="0"/>
              </a:rPr>
              <a:t>Even small quantities will harm humans if inhaled</a:t>
            </a:r>
          </a:p>
          <a:p>
            <a:r>
              <a:rPr lang="en-US" sz="2600">
                <a:latin typeface="Adobe Garamond Pro Bold" pitchFamily="18" charset="0"/>
              </a:rPr>
              <a:t>Cause abrasion damage to moving parts such as engines</a:t>
            </a:r>
          </a:p>
          <a:p>
            <a:r>
              <a:rPr lang="en-US" sz="2600">
                <a:latin typeface="Adobe Garamond Pro Bold" pitchFamily="18" charset="0"/>
              </a:rPr>
              <a:t>Pyroclastic flows (a cloud of hot volcanic ash) is the main killer of humans </a:t>
            </a:r>
          </a:p>
          <a:p>
            <a:pPr>
              <a:buFontTx/>
              <a:buNone/>
            </a:pPr>
            <a:endParaRPr lang="en-US" sz="2600">
              <a:latin typeface="Adobe Garamond Pro Bold" pitchFamily="18" charset="0"/>
            </a:endParaRPr>
          </a:p>
          <a:p>
            <a:pPr>
              <a:buFontTx/>
              <a:buNone/>
            </a:pPr>
            <a:endParaRPr lang="en-US" sz="2600">
              <a:latin typeface="Adobe Garamond Pro Bold" pitchFamily="18"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LL5"/>
          <p:cNvPicPr>
            <a:picLocks noChangeAspect="1" noChangeArrowheads="1"/>
          </p:cNvPicPr>
          <p:nvPr/>
        </p:nvPicPr>
        <p:blipFill>
          <a:blip r:embed="rId3">
            <a:lum bright="24000"/>
          </a:blip>
          <a:srcRect/>
          <a:stretch>
            <a:fillRect/>
          </a:stretch>
        </p:blipFill>
        <p:spPr bwMode="auto">
          <a:xfrm>
            <a:off x="1328738" y="-1143000"/>
            <a:ext cx="6486525" cy="9144000"/>
          </a:xfrm>
          <a:prstGeom prst="rect">
            <a:avLst/>
          </a:prstGeom>
          <a:noFill/>
        </p:spPr>
      </p:pic>
      <p:sp>
        <p:nvSpPr>
          <p:cNvPr id="9218" name="Rectangle 2"/>
          <p:cNvSpPr>
            <a:spLocks noGrp="1" noChangeArrowheads="1"/>
          </p:cNvSpPr>
          <p:nvPr>
            <p:ph type="title"/>
          </p:nvPr>
        </p:nvSpPr>
        <p:spPr>
          <a:xfrm>
            <a:off x="457200" y="0"/>
            <a:ext cx="8229600" cy="884238"/>
          </a:xfrm>
        </p:spPr>
        <p:txBody>
          <a:bodyPr/>
          <a:lstStyle/>
          <a:p>
            <a:r>
              <a:rPr lang="en-US" sz="3600">
                <a:latin typeface="Adobe Garamond Pro Bold" pitchFamily="18" charset="0"/>
              </a:rPr>
              <a:t>Impact of Natural Disasters</a:t>
            </a:r>
          </a:p>
        </p:txBody>
      </p:sp>
      <p:sp>
        <p:nvSpPr>
          <p:cNvPr id="9221" name="Rectangle 5"/>
          <p:cNvSpPr>
            <a:spLocks noGrp="1" noChangeArrowheads="1"/>
          </p:cNvSpPr>
          <p:nvPr>
            <p:ph type="body" idx="1"/>
          </p:nvPr>
        </p:nvSpPr>
        <p:spPr>
          <a:xfrm>
            <a:off x="457200" y="990600"/>
            <a:ext cx="8229600" cy="5410200"/>
          </a:xfrm>
        </p:spPr>
        <p:txBody>
          <a:bodyPr/>
          <a:lstStyle/>
          <a:p>
            <a:pPr>
              <a:buFontTx/>
              <a:buNone/>
            </a:pPr>
            <a:r>
              <a:rPr lang="en-US" sz="2800">
                <a:latin typeface="Adobe Garamond Pro Bold" pitchFamily="18" charset="0"/>
              </a:rPr>
              <a:t>Individual Impact</a:t>
            </a:r>
          </a:p>
          <a:p>
            <a:r>
              <a:rPr lang="en-US" sz="2800">
                <a:latin typeface="Adobe Garamond Pro Bold" pitchFamily="18" charset="0"/>
              </a:rPr>
              <a:t>Can be felt physically, mentally and emotionally</a:t>
            </a:r>
          </a:p>
          <a:p>
            <a:endParaRPr lang="en-US" sz="2800">
              <a:latin typeface="Adobe Garamond Pro Bold" pitchFamily="18" charset="0"/>
            </a:endParaRPr>
          </a:p>
          <a:p>
            <a:r>
              <a:rPr lang="en-US" sz="2800">
                <a:latin typeface="Adobe Garamond Pro Bold" pitchFamily="18" charset="0"/>
              </a:rPr>
              <a:t>Destruction of property, loss of financial resources and personal injury or illness</a:t>
            </a:r>
          </a:p>
          <a:p>
            <a:endParaRPr lang="en-US" sz="2800">
              <a:latin typeface="Adobe Garamond Pro Bold" pitchFamily="18" charset="0"/>
            </a:endParaRPr>
          </a:p>
          <a:p>
            <a:r>
              <a:rPr lang="en-US" sz="2800">
                <a:latin typeface="Adobe Garamond Pro Bold" pitchFamily="18" charset="0"/>
              </a:rPr>
              <a:t>Develop severe post-traumatic stress disorders or withdraw into states of depression</a:t>
            </a:r>
          </a:p>
          <a:p>
            <a:endParaRPr lang="en-US" sz="2800">
              <a:latin typeface="Adobe Garamond Pro Bold" pitchFamily="18" charset="0"/>
            </a:endParaRPr>
          </a:p>
          <a:p>
            <a:r>
              <a:rPr lang="en-US" sz="2800">
                <a:latin typeface="Adobe Garamond Pro Bold" pitchFamily="18" charset="0"/>
              </a:rPr>
              <a:t>Lead to significant population migrations</a:t>
            </a:r>
          </a:p>
          <a:p>
            <a:endParaRPr lang="en-US" sz="2800">
              <a:latin typeface="Adobe Garamond Pro Bold" pitchFamily="18"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7dc7657509d8f8e8ed1b99c0a9a467fd-d56jcng"/>
          <p:cNvPicPr>
            <a:picLocks noChangeAspect="1" noChangeArrowheads="1"/>
          </p:cNvPicPr>
          <p:nvPr/>
        </p:nvPicPr>
        <p:blipFill>
          <a:blip r:embed="rId3">
            <a:lum bright="48000" contrast="18000"/>
          </a:blip>
          <a:srcRect/>
          <a:stretch>
            <a:fillRect/>
          </a:stretch>
        </p:blipFill>
        <p:spPr bwMode="auto">
          <a:xfrm>
            <a:off x="-609600" y="-14288"/>
            <a:ext cx="10363200" cy="6886576"/>
          </a:xfrm>
          <a:prstGeom prst="rect">
            <a:avLst/>
          </a:prstGeom>
          <a:noFill/>
        </p:spPr>
      </p:pic>
      <p:sp>
        <p:nvSpPr>
          <p:cNvPr id="12291" name="Rectangle 3"/>
          <p:cNvSpPr>
            <a:spLocks noGrp="1" noChangeArrowheads="1"/>
          </p:cNvSpPr>
          <p:nvPr>
            <p:ph type="body" idx="1"/>
          </p:nvPr>
        </p:nvSpPr>
        <p:spPr>
          <a:xfrm>
            <a:off x="0" y="609600"/>
            <a:ext cx="8229600" cy="5592763"/>
          </a:xfrm>
        </p:spPr>
        <p:txBody>
          <a:bodyPr/>
          <a:lstStyle/>
          <a:p>
            <a:pPr>
              <a:buFontTx/>
              <a:buNone/>
            </a:pPr>
            <a:r>
              <a:rPr lang="en-US" sz="2800">
                <a:latin typeface="Adobe Garamond Pro Bold" pitchFamily="18" charset="0"/>
              </a:rPr>
              <a:t>Community Impact</a:t>
            </a:r>
          </a:p>
          <a:p>
            <a:pPr>
              <a:buFontTx/>
              <a:buNone/>
            </a:pPr>
            <a:endParaRPr lang="en-US" sz="2800">
              <a:latin typeface="Adobe Garamond Pro Bold" pitchFamily="18" charset="0"/>
            </a:endParaRPr>
          </a:p>
          <a:p>
            <a:r>
              <a:rPr lang="en-US" sz="2800">
                <a:latin typeface="Adobe Garamond Pro Bold" pitchFamily="18" charset="0"/>
              </a:rPr>
              <a:t>Loss of economic resources that recovery becomes difficult, if not almost impossible</a:t>
            </a:r>
          </a:p>
          <a:p>
            <a:endParaRPr lang="en-US" sz="2800">
              <a:latin typeface="Adobe Garamond Pro Bold" pitchFamily="18" charset="0"/>
            </a:endParaRPr>
          </a:p>
          <a:p>
            <a:r>
              <a:rPr lang="en-US" sz="2800">
                <a:latin typeface="Adobe Garamond Pro Bold" pitchFamily="18" charset="0"/>
              </a:rPr>
              <a:t>Opportunity in the aftermath of a disaster to rebuild better and stronger communities than before</a:t>
            </a:r>
          </a:p>
          <a:p>
            <a:endParaRPr lang="en-US" sz="2800">
              <a:latin typeface="Adobe Garamond Pro Bold" pitchFamily="18" charset="0"/>
            </a:endParaRPr>
          </a:p>
          <a:p>
            <a:r>
              <a:rPr lang="en-US" sz="2800">
                <a:latin typeface="Adobe Garamond Pro Bold" pitchFamily="18" charset="0"/>
              </a:rPr>
              <a:t>Population, demographic and cultural shifts are also result of the impact</a:t>
            </a:r>
          </a:p>
          <a:p>
            <a:pPr>
              <a:buFontTx/>
              <a:buNone/>
            </a:pPr>
            <a:endParaRPr lang="en-US" sz="2800">
              <a:latin typeface="Adobe Garamond Pro Bold" pitchFamily="18"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dun_laoghaire_east_pier_by_pajunen-d5cyhio"/>
          <p:cNvPicPr>
            <a:picLocks noChangeAspect="1" noChangeArrowheads="1"/>
          </p:cNvPicPr>
          <p:nvPr/>
        </p:nvPicPr>
        <p:blipFill>
          <a:blip r:embed="rId3">
            <a:lum bright="30000"/>
          </a:blip>
          <a:srcRect/>
          <a:stretch>
            <a:fillRect/>
          </a:stretch>
        </p:blipFill>
        <p:spPr bwMode="auto">
          <a:xfrm>
            <a:off x="-1524000" y="-347663"/>
            <a:ext cx="12192000" cy="7553326"/>
          </a:xfrm>
          <a:prstGeom prst="rect">
            <a:avLst/>
          </a:prstGeom>
          <a:noFill/>
        </p:spPr>
      </p:pic>
      <p:sp>
        <p:nvSpPr>
          <p:cNvPr id="13315" name="Rectangle 3"/>
          <p:cNvSpPr>
            <a:spLocks noGrp="1" noChangeArrowheads="1"/>
          </p:cNvSpPr>
          <p:nvPr>
            <p:ph type="body" idx="1"/>
          </p:nvPr>
        </p:nvSpPr>
        <p:spPr>
          <a:xfrm>
            <a:off x="381000" y="381000"/>
            <a:ext cx="8229600" cy="5516563"/>
          </a:xfrm>
        </p:spPr>
        <p:txBody>
          <a:bodyPr/>
          <a:lstStyle/>
          <a:p>
            <a:pPr>
              <a:buFontTx/>
              <a:buNone/>
            </a:pPr>
            <a:r>
              <a:rPr lang="en-US" sz="2800">
                <a:latin typeface="Adobe Garamond Pro Bold" pitchFamily="18" charset="0"/>
              </a:rPr>
              <a:t>Economic Impact</a:t>
            </a:r>
          </a:p>
          <a:p>
            <a:pPr>
              <a:buFontTx/>
              <a:buNone/>
            </a:pPr>
            <a:endParaRPr lang="en-US" sz="2800">
              <a:latin typeface="Adobe Garamond Pro Bold" pitchFamily="18" charset="0"/>
            </a:endParaRPr>
          </a:p>
          <a:p>
            <a:r>
              <a:rPr lang="en-US" sz="2800">
                <a:latin typeface="Adobe Garamond Pro Bold" pitchFamily="18" charset="0"/>
              </a:rPr>
              <a:t>Reduced tax revenue</a:t>
            </a:r>
          </a:p>
          <a:p>
            <a:endParaRPr lang="en-US" sz="2800">
              <a:latin typeface="Adobe Garamond Pro Bold" pitchFamily="18" charset="0"/>
            </a:endParaRPr>
          </a:p>
          <a:p>
            <a:r>
              <a:rPr lang="en-US" sz="2800">
                <a:latin typeface="Adobe Garamond Pro Bold" pitchFamily="18" charset="0"/>
              </a:rPr>
              <a:t>Loss of infrastructure </a:t>
            </a:r>
          </a:p>
          <a:p>
            <a:endParaRPr lang="en-US" sz="2800">
              <a:latin typeface="Adobe Garamond Pro Bold" pitchFamily="18" charset="0"/>
            </a:endParaRPr>
          </a:p>
          <a:p>
            <a:r>
              <a:rPr lang="en-US" sz="2800">
                <a:latin typeface="Adobe Garamond Pro Bold" pitchFamily="18" charset="0"/>
              </a:rPr>
              <a:t>Expense of reclamation efforts</a:t>
            </a:r>
          </a:p>
          <a:p>
            <a:endParaRPr lang="en-US" sz="2800">
              <a:latin typeface="Adobe Garamond Pro Bold" pitchFamily="18" charset="0"/>
            </a:endParaRPr>
          </a:p>
          <a:p>
            <a:r>
              <a:rPr lang="en-US" sz="2800">
                <a:latin typeface="Adobe Garamond Pro Bold" pitchFamily="18" charset="0"/>
              </a:rPr>
              <a:t>Loss of normal revenue</a:t>
            </a:r>
          </a:p>
          <a:p>
            <a:endParaRPr lang="en-US" sz="2800">
              <a:latin typeface="Adobe Garamond Pro Bold" pitchFamily="18" charset="0"/>
            </a:endParaRPr>
          </a:p>
          <a:p>
            <a:r>
              <a:rPr lang="en-US" sz="2800">
                <a:latin typeface="Adobe Garamond Pro Bold" pitchFamily="18" charset="0"/>
              </a:rPr>
              <a:t>Huge sums of federal assistance were necessary to held jump start recovery efforts</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451</Words>
  <Application>Microsoft Office PowerPoint</Application>
  <PresentationFormat>On-screen Show (4:3)</PresentationFormat>
  <Paragraphs>101</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Adobe Garamond Pro Bold</vt:lpstr>
      <vt:lpstr>Default Design</vt:lpstr>
      <vt:lpstr>Natural Disaster</vt:lpstr>
      <vt:lpstr>Slide 2</vt:lpstr>
      <vt:lpstr>Slide 3</vt:lpstr>
      <vt:lpstr>Natural Disasters that cause the most deaths </vt:lpstr>
      <vt:lpstr>Slide 5</vt:lpstr>
      <vt:lpstr>Slide 6</vt:lpstr>
      <vt:lpstr>Impact of Natural Disasters</vt:lpstr>
      <vt:lpstr>Slide 8</vt:lpstr>
      <vt:lpstr>Slide 9</vt:lpstr>
      <vt:lpstr>Slide 10</vt:lpstr>
      <vt:lpstr>Solution</vt:lpstr>
      <vt:lpstr>Slide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Disaster</dc:title>
  <dc:creator>User</dc:creator>
  <cp:lastModifiedBy>Kapil</cp:lastModifiedBy>
  <cp:revision>9</cp:revision>
  <dcterms:created xsi:type="dcterms:W3CDTF">2012-09-11T00:53:02Z</dcterms:created>
  <dcterms:modified xsi:type="dcterms:W3CDTF">2016-04-18T09:58:47Z</dcterms:modified>
</cp:coreProperties>
</file>