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59" r:id="rId6"/>
    <p:sldId id="279" r:id="rId7"/>
    <p:sldId id="260" r:id="rId8"/>
    <p:sldId id="280" r:id="rId9"/>
    <p:sldId id="261" r:id="rId10"/>
    <p:sldId id="262" r:id="rId11"/>
    <p:sldId id="281" r:id="rId12"/>
    <p:sldId id="263" r:id="rId13"/>
    <p:sldId id="292" r:id="rId14"/>
    <p:sldId id="282" r:id="rId15"/>
    <p:sldId id="264" r:id="rId16"/>
    <p:sldId id="283" r:id="rId17"/>
    <p:sldId id="265" r:id="rId18"/>
    <p:sldId id="284" r:id="rId19"/>
    <p:sldId id="266" r:id="rId20"/>
    <p:sldId id="285" r:id="rId21"/>
    <p:sldId id="267" r:id="rId22"/>
    <p:sldId id="286" r:id="rId23"/>
    <p:sldId id="268" r:id="rId24"/>
    <p:sldId id="287" r:id="rId25"/>
    <p:sldId id="269" r:id="rId26"/>
    <p:sldId id="288" r:id="rId27"/>
    <p:sldId id="270" r:id="rId28"/>
    <p:sldId id="271" r:id="rId29"/>
    <p:sldId id="289" r:id="rId30"/>
    <p:sldId id="272" r:id="rId31"/>
    <p:sldId id="273" r:id="rId32"/>
    <p:sldId id="293" r:id="rId33"/>
    <p:sldId id="274" r:id="rId34"/>
    <p:sldId id="275" r:id="rId35"/>
    <p:sldId id="290" r:id="rId36"/>
    <p:sldId id="276" r:id="rId37"/>
    <p:sldId id="277"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23F08-7CD3-4864-9DBB-37B34A7D2B69}" type="datetimeFigureOut">
              <a:rPr lang="en-US" smtClean="0"/>
              <a:pPr/>
              <a:t>20-Jan-17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2D3E8-D32D-4758-8440-FF8D78111F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23F08-7CD3-4864-9DBB-37B34A7D2B69}" type="datetimeFigureOut">
              <a:rPr lang="en-US" smtClean="0"/>
              <a:pPr/>
              <a:t>20-Jan-17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2D3E8-D32D-4758-8440-FF8D78111F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23F08-7CD3-4864-9DBB-37B34A7D2B69}" type="datetimeFigureOut">
              <a:rPr lang="en-US" smtClean="0"/>
              <a:pPr/>
              <a:t>20-Jan-17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2D3E8-D32D-4758-8440-FF8D78111F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23F08-7CD3-4864-9DBB-37B34A7D2B69}" type="datetimeFigureOut">
              <a:rPr lang="en-US" smtClean="0"/>
              <a:pPr/>
              <a:t>20-Jan-17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2D3E8-D32D-4758-8440-FF8D78111F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23F08-7CD3-4864-9DBB-37B34A7D2B69}" type="datetimeFigureOut">
              <a:rPr lang="en-US" smtClean="0"/>
              <a:pPr/>
              <a:t>20-Jan-17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2D3E8-D32D-4758-8440-FF8D78111F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323F08-7CD3-4864-9DBB-37B34A7D2B69}" type="datetimeFigureOut">
              <a:rPr lang="en-US" smtClean="0"/>
              <a:pPr/>
              <a:t>20-Jan-17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2D3E8-D32D-4758-8440-FF8D78111F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323F08-7CD3-4864-9DBB-37B34A7D2B69}" type="datetimeFigureOut">
              <a:rPr lang="en-US" smtClean="0"/>
              <a:pPr/>
              <a:t>20-Jan-17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2D3E8-D32D-4758-8440-FF8D78111F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323F08-7CD3-4864-9DBB-37B34A7D2B69}" type="datetimeFigureOut">
              <a:rPr lang="en-US" smtClean="0"/>
              <a:pPr/>
              <a:t>20-Jan-17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2D3E8-D32D-4758-8440-FF8D78111F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23F08-7CD3-4864-9DBB-37B34A7D2B69}" type="datetimeFigureOut">
              <a:rPr lang="en-US" smtClean="0"/>
              <a:pPr/>
              <a:t>20-Jan-17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2D3E8-D32D-4758-8440-FF8D78111F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23F08-7CD3-4864-9DBB-37B34A7D2B69}" type="datetimeFigureOut">
              <a:rPr lang="en-US" smtClean="0"/>
              <a:pPr/>
              <a:t>20-Jan-17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2D3E8-D32D-4758-8440-FF8D78111F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23F08-7CD3-4864-9DBB-37B34A7D2B69}" type="datetimeFigureOut">
              <a:rPr lang="en-US" smtClean="0"/>
              <a:pPr/>
              <a:t>20-Jan-17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2D3E8-D32D-4758-8440-FF8D78111F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23F08-7CD3-4864-9DBB-37B34A7D2B69}" type="datetimeFigureOut">
              <a:rPr lang="en-US" smtClean="0"/>
              <a:pPr/>
              <a:t>20-Jan-17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2D3E8-D32D-4758-8440-FF8D78111F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Food Operations – Kitchen Equipment &amp; Fuel</a:t>
            </a:r>
            <a:br>
              <a:rPr lang="en-US" dirty="0"/>
            </a:br>
            <a:endParaRPr lang="en-US" dirty="0"/>
          </a:p>
        </p:txBody>
      </p:sp>
      <p:sp>
        <p:nvSpPr>
          <p:cNvPr id="3" name="Subtitle 2"/>
          <p:cNvSpPr>
            <a:spLocks noGrp="1"/>
          </p:cNvSpPr>
          <p:nvPr>
            <p:ph type="subTitle" idx="1"/>
          </p:nvPr>
        </p:nvSpPr>
        <p:spPr/>
        <p:txBody>
          <a:bodyPr>
            <a:norm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Griddles</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They are flat plates made of iron, stainless steel, or </a:t>
            </a:r>
            <a:r>
              <a:rPr lang="en-US" dirty="0" err="1"/>
              <a:t>aluminium</a:t>
            </a:r>
            <a:r>
              <a:rPr lang="en-US" dirty="0"/>
              <a:t>, which transfer heat to the food. Griddles are prone to heat loss when the plate is partially unused</a:t>
            </a:r>
            <a:r>
              <a:rPr lang="en-US" dirty="0" smtClean="0"/>
              <a:t>.</a:t>
            </a:r>
          </a:p>
          <a:p>
            <a:r>
              <a:rPr lang="en-US" dirty="0"/>
              <a:t>They are mainly used for preparing breakfast items such as omelets, scrambled eggs, patties, sandwiches, burgers, and pancakes. Normally, the residual grease needs to be wiped out occasionally from the surface to prevent tempering. In case of steel griddles, </a:t>
            </a:r>
            <a:r>
              <a:rPr lang="en-US" dirty="0" err="1"/>
              <a:t>caramelization</a:t>
            </a:r>
            <a:r>
              <a:rPr lang="en-US" dirty="0"/>
              <a:t> occurs if the surface is not kept clean. Teflon surface griddles are more durable and efficient.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ownloads\gaurav tyagi\griddles.jpg"/>
          <p:cNvPicPr>
            <a:picLocks noChangeAspect="1" noChangeArrowheads="1"/>
          </p:cNvPicPr>
          <p:nvPr/>
        </p:nvPicPr>
        <p:blipFill>
          <a:blip r:embed="rId2" cstate="print"/>
          <a:srcRect/>
          <a:stretch>
            <a:fillRect/>
          </a:stretch>
        </p:blipFill>
        <p:spPr bwMode="auto">
          <a:xfrm>
            <a:off x="1227138" y="1908174"/>
            <a:ext cx="6518359" cy="23590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Pans and Cooking Spoons</a:t>
            </a:r>
          </a:p>
          <a:p>
            <a:r>
              <a:rPr lang="en-US" dirty="0"/>
              <a:t>There are a wide range of pans, pots, and spoons used for cooking.</a:t>
            </a:r>
          </a:p>
          <a:p>
            <a:r>
              <a:rPr lang="en-US" b="1" dirty="0"/>
              <a:t>Pans</a:t>
            </a:r>
            <a:r>
              <a:rPr lang="en-US" dirty="0"/>
              <a:t> − Depending upon the type of cooking, the cook selects a pan. The pans serve the purpose of shallow frying, boiling, and stir frying.</a:t>
            </a:r>
          </a:p>
          <a:p>
            <a:r>
              <a:rPr lang="en-US" b="1" dirty="0"/>
              <a:t>Pots</a:t>
            </a:r>
            <a:r>
              <a:rPr lang="en-US" dirty="0"/>
              <a:t> − The pots are used for cooking and preparing stocks. They are generally accompanied with lids. The steamer is used to prepare steamed food such as rice, </a:t>
            </a:r>
            <a:r>
              <a:rPr lang="en-US" dirty="0" err="1"/>
              <a:t>momos</a:t>
            </a:r>
            <a:r>
              <a:rPr lang="en-US" dirty="0"/>
              <a:t>, and </a:t>
            </a:r>
            <a:r>
              <a:rPr lang="en-US" dirty="0" err="1"/>
              <a:t>idlis</a:t>
            </a:r>
            <a:r>
              <a:rPr lang="en-US" dirty="0"/>
              <a:t> (fluffy rice dumplings). There are two variants − shallow and deep</a:t>
            </a:r>
            <a:r>
              <a:rPr lang="en-US" dirty="0" smtClean="0"/>
              <a:t>.</a:t>
            </a:r>
          </a:p>
          <a:p>
            <a:r>
              <a:rPr lang="en-US" b="1" dirty="0"/>
              <a:t>Spoons</a:t>
            </a:r>
            <a:r>
              <a:rPr lang="en-US" dirty="0"/>
              <a:t> − The spoons help to check the thickness of liquids, tenderness of solids, stir, and turn the food in the pots and pans. Various spoons used during cooking are skimmer, turner, masher, ladle, fork-spoon, and utility spoon.</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A\Downloads\gaurav tyagi\spoons.jpg"/>
          <p:cNvPicPr>
            <a:picLocks noChangeAspect="1" noChangeArrowheads="1"/>
          </p:cNvPicPr>
          <p:nvPr/>
        </p:nvPicPr>
        <p:blipFill>
          <a:blip r:embed="rId2" cstate="print"/>
          <a:srcRect/>
          <a:stretch>
            <a:fillRect/>
          </a:stretch>
        </p:blipFill>
        <p:spPr bwMode="auto">
          <a:xfrm>
            <a:off x="1371600" y="1600200"/>
            <a:ext cx="6134100" cy="323744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ownloads\gaurav tyagi\pans.jpg"/>
          <p:cNvPicPr>
            <a:picLocks noChangeAspect="1" noChangeArrowheads="1"/>
          </p:cNvPicPr>
          <p:nvPr/>
        </p:nvPicPr>
        <p:blipFill>
          <a:blip r:embed="rId2" cstate="print"/>
          <a:srcRect/>
          <a:stretch>
            <a:fillRect/>
          </a:stretch>
        </p:blipFill>
        <p:spPr bwMode="auto">
          <a:xfrm>
            <a:off x="1752600" y="1905000"/>
            <a:ext cx="5900374" cy="3200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Kettles</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The kettles are used for cooking, warming, and storing food. They are two layered pots- one inside the other with a gap in between for steam. They are usually jacketed, agitator tilting for better view and food handling. The kettles also have a product discharge valve that provides an efficient transfer of kettle product to a service area without damaging delicate food items</a:t>
            </a:r>
            <a:r>
              <a:rPr lang="en-US" dirty="0" smtClean="0"/>
              <a:t>.</a:t>
            </a:r>
          </a:p>
          <a:p>
            <a:r>
              <a:rPr lang="en-US" dirty="0"/>
              <a:t>Deep kettles are best for soups, gravies, spaghetti sauces, pie fillings, and puddings as the quality of these food items remains the same irrespective of their volume and frequent stirring. Lentils, beans, and pasta can be cooked in deep kettles.</a:t>
            </a:r>
          </a:p>
          <a:p>
            <a:r>
              <a:rPr lang="en-US" dirty="0"/>
              <a:t>The shallow kettles are best for cooking and warming stews, patties, steamed vegetables, where this kettle offers better view and less food handling.</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ownloads\gaurav tyagi\kettles.jpg"/>
          <p:cNvPicPr>
            <a:picLocks noChangeAspect="1" noChangeArrowheads="1"/>
          </p:cNvPicPr>
          <p:nvPr/>
        </p:nvPicPr>
        <p:blipFill>
          <a:blip r:embed="rId2" cstate="print"/>
          <a:srcRect/>
          <a:stretch>
            <a:fillRect/>
          </a:stretch>
        </p:blipFill>
        <p:spPr bwMode="auto">
          <a:xfrm>
            <a:off x="990600" y="1524000"/>
            <a:ext cx="6767766" cy="36401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Vegetable Cutters/Choppers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The cutters or choppers are used in cutting, dicing, shredding, and slicing vegetables in various shapes and sizes. They are also used to cut bread into small pieces for puddings or soups. The handheld cutters are used for cutting fruits, salads, etc. for presentation.</a:t>
            </a:r>
          </a:p>
          <a:p>
            <a:r>
              <a:rPr lang="en-US" dirty="0"/>
              <a:t>Cutters are made of either plastic or stainless steel. Some cutters come with single or multiple wheels with </a:t>
            </a:r>
            <a:r>
              <a:rPr lang="en-US" dirty="0" err="1"/>
              <a:t>zig-zag</a:t>
            </a:r>
            <a:r>
              <a:rPr lang="en-US" dirty="0"/>
              <a:t> or plain edge. Some cutters have round small bowl-like shape to cut round pieces of fruits.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ownloads\gaurav tyagi\vegetable_cutters.jpg"/>
          <p:cNvPicPr>
            <a:picLocks noChangeAspect="1" noChangeArrowheads="1"/>
          </p:cNvPicPr>
          <p:nvPr/>
        </p:nvPicPr>
        <p:blipFill>
          <a:blip r:embed="rId2" cstate="print"/>
          <a:srcRect/>
          <a:stretch>
            <a:fillRect/>
          </a:stretch>
        </p:blipFill>
        <p:spPr bwMode="auto">
          <a:xfrm>
            <a:off x="609600" y="1600200"/>
            <a:ext cx="7001738" cy="295751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Mixers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The overhead motor vertical mixer is most commonly used in commercial food production units. Mixers are used for mixing and blending. There are broadly two types of mixers − </a:t>
            </a:r>
            <a:r>
              <a:rPr lang="en-US" dirty="0" err="1" smtClean="0"/>
              <a:t>ta</a:t>
            </a:r>
            <a:endParaRPr lang="en-US" dirty="0" smtClean="0"/>
          </a:p>
          <a:p>
            <a:r>
              <a:rPr lang="en-US" dirty="0"/>
              <a:t>Mixers have the following standard accessories −</a:t>
            </a:r>
          </a:p>
          <a:p>
            <a:r>
              <a:rPr lang="en-US" b="1" dirty="0"/>
              <a:t>Flat beater</a:t>
            </a:r>
            <a:r>
              <a:rPr lang="en-US" dirty="0"/>
              <a:t> − Mashing and beating foods of medium consistency such as boiled potatoes.</a:t>
            </a:r>
          </a:p>
          <a:p>
            <a:r>
              <a:rPr lang="en-US" b="1" dirty="0"/>
              <a:t>Wire </a:t>
            </a:r>
            <a:r>
              <a:rPr lang="en-US" b="1" dirty="0" err="1"/>
              <a:t>whipper</a:t>
            </a:r>
            <a:r>
              <a:rPr lang="en-US" dirty="0"/>
              <a:t> − whipping cream, eggs, frosts and other light foods that contain air. It works on high speed.</a:t>
            </a:r>
          </a:p>
          <a:p>
            <a:r>
              <a:rPr lang="en-US" b="1" dirty="0"/>
              <a:t>Dough arm</a:t>
            </a:r>
            <a:r>
              <a:rPr lang="en-US" dirty="0"/>
              <a:t> − It handles heavy and bulky ingredients such as bread dough at low speed.</a:t>
            </a:r>
          </a:p>
          <a:p>
            <a:r>
              <a:rPr lang="en-US" dirty="0" err="1" smtClean="0"/>
              <a:t>ble</a:t>
            </a:r>
            <a:r>
              <a:rPr lang="en-US" dirty="0" smtClean="0"/>
              <a:t> </a:t>
            </a:r>
            <a:r>
              <a:rPr lang="en-US" dirty="0"/>
              <a:t>mounted and floor mounted.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Commercial kitchen equipment need to produce food for a large number of consumers. It needs to be robust, durable, and easy to operate. The equipment should consume less electricity, improve the productivity of food production operations, and must be eco-friendly. Last but not the least, it should serve its purpose effectively.</a:t>
            </a:r>
          </a:p>
          <a:p>
            <a:r>
              <a:rPr lang="en-US" dirty="0" smtClean="0"/>
              <a:t>Most kitchen equipment are operated electronically. There is a wide range of cooking, cutting, baking, and cleaning equipment available for the kitchen staff.</a:t>
            </a:r>
          </a:p>
          <a:p>
            <a:r>
              <a:rPr lang="en-US" dirty="0" smtClean="0"/>
              <a:t>Let us introduce ourselves to some typical kitchen equipment.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ownloads\gaurav tyagi\mixers.jpg"/>
          <p:cNvPicPr>
            <a:picLocks noChangeAspect="1" noChangeArrowheads="1"/>
          </p:cNvPicPr>
          <p:nvPr/>
        </p:nvPicPr>
        <p:blipFill>
          <a:blip r:embed="rId2" cstate="print"/>
          <a:srcRect/>
          <a:stretch>
            <a:fillRect/>
          </a:stretch>
        </p:blipFill>
        <p:spPr bwMode="auto">
          <a:xfrm>
            <a:off x="1219200" y="2057400"/>
            <a:ext cx="6845988" cy="309086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Cookers and Steamers</a:t>
            </a:r>
            <a:br>
              <a:rPr lang="en-US" dirty="0"/>
            </a:br>
            <a:endParaRPr lang="en-US" dirty="0"/>
          </a:p>
        </p:txBody>
      </p:sp>
      <p:sp>
        <p:nvSpPr>
          <p:cNvPr id="3" name="Content Placeholder 2"/>
          <p:cNvSpPr>
            <a:spLocks noGrp="1"/>
          </p:cNvSpPr>
          <p:nvPr>
            <p:ph idx="1"/>
          </p:nvPr>
        </p:nvSpPr>
        <p:spPr/>
        <p:txBody>
          <a:bodyPr/>
          <a:lstStyle/>
          <a:p>
            <a:r>
              <a:rPr lang="en-US" dirty="0"/>
              <a:t>Commercial cookers and steamers largely operate on electricity. The cooks use these for cooking rice, lentils, and vegetables</a:t>
            </a:r>
            <a:r>
              <a:rPr lang="en-US" dirty="0" smtClean="0"/>
              <a:t>.</a:t>
            </a:r>
          </a:p>
          <a:p>
            <a:r>
              <a:rPr lang="en-US" dirty="0"/>
              <a:t>The steamers are used for preparing steamed food such as </a:t>
            </a:r>
            <a:r>
              <a:rPr lang="en-US" dirty="0" err="1"/>
              <a:t>Idli</a:t>
            </a:r>
            <a:r>
              <a:rPr lang="en-US" dirty="0"/>
              <a:t> (a type of fluffy rice dumpling), </a:t>
            </a:r>
            <a:r>
              <a:rPr lang="en-US" dirty="0" err="1"/>
              <a:t>momos</a:t>
            </a:r>
            <a:r>
              <a:rPr lang="en-US" dirty="0"/>
              <a:t>, and </a:t>
            </a:r>
            <a:r>
              <a:rPr lang="en-US" dirty="0" err="1"/>
              <a:t>dhokla</a:t>
            </a:r>
            <a:r>
              <a:rPr lang="en-US"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ownloads\gaurav tyagi\cookers_and_steamers.jpg"/>
          <p:cNvPicPr>
            <a:picLocks noChangeAspect="1" noChangeArrowheads="1"/>
          </p:cNvPicPr>
          <p:nvPr/>
        </p:nvPicPr>
        <p:blipFill>
          <a:blip r:embed="rId2" cstate="print"/>
          <a:srcRect/>
          <a:stretch>
            <a:fillRect/>
          </a:stretch>
        </p:blipFill>
        <p:spPr bwMode="auto">
          <a:xfrm>
            <a:off x="1752600" y="1752600"/>
            <a:ext cx="5958523" cy="303371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Fryer</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Some food items are prepared by immersing them in heated oil in a fryer. There are two basic versions of a fryer − </a:t>
            </a:r>
            <a:r>
              <a:rPr lang="en-US" b="1" dirty="0"/>
              <a:t>Electric fryer</a:t>
            </a:r>
            <a:r>
              <a:rPr lang="en-US" dirty="0"/>
              <a:t> and </a:t>
            </a:r>
            <a:r>
              <a:rPr lang="en-US" b="1" dirty="0"/>
              <a:t>Gas fryer</a:t>
            </a:r>
            <a:r>
              <a:rPr lang="en-US" dirty="0"/>
              <a:t>. The frying time and oil temperature varies directly with the food type and the size of the fryer. It consists of a fryer basket and heating element and a thermostat controls a fryer</a:t>
            </a:r>
            <a:r>
              <a:rPr lang="en-US" dirty="0" smtClean="0"/>
              <a:t>.</a:t>
            </a:r>
          </a:p>
          <a:p>
            <a:r>
              <a:rPr lang="en-US" dirty="0"/>
              <a:t>The fryers are used to fry potato chips, </a:t>
            </a:r>
            <a:r>
              <a:rPr lang="en-US" i="1" dirty="0" err="1"/>
              <a:t>Pooris</a:t>
            </a:r>
            <a:r>
              <a:rPr lang="en-US" dirty="0"/>
              <a:t> (fried Indian bread), doughnuts, </a:t>
            </a:r>
            <a:r>
              <a:rPr lang="en-US" dirty="0" err="1"/>
              <a:t>begels</a:t>
            </a:r>
            <a:r>
              <a:rPr lang="en-US" dirty="0"/>
              <a:t>, onion rings, shrimp, fish, chicken, okra, and zucchini.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ownloads\gaurav tyagi\fryer.jpg"/>
          <p:cNvPicPr>
            <a:picLocks noChangeAspect="1" noChangeArrowheads="1"/>
          </p:cNvPicPr>
          <p:nvPr/>
        </p:nvPicPr>
        <p:blipFill>
          <a:blip r:embed="rId2" cstate="print"/>
          <a:srcRect/>
          <a:stretch>
            <a:fillRect/>
          </a:stretch>
        </p:blipFill>
        <p:spPr bwMode="auto">
          <a:xfrm>
            <a:off x="2590800" y="1143000"/>
            <a:ext cx="3614737" cy="432911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Juicer</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Juicers extract juices and pulps from fruits and vegetables. It operates on electricity and speeds up the juice production process. The fruits are added in the juicer from the top. It separates the juice and left over peels and unused fibers from the fruits. There are three types of juicers −</a:t>
            </a:r>
          </a:p>
          <a:p>
            <a:r>
              <a:rPr lang="en-US" b="1" dirty="0"/>
              <a:t>Centrifugal</a:t>
            </a:r>
            <a:r>
              <a:rPr lang="en-US" dirty="0"/>
              <a:t> − It works by crushing fruits. It is quick and yields plain juice.</a:t>
            </a:r>
          </a:p>
          <a:p>
            <a:r>
              <a:rPr lang="en-US" b="1" dirty="0"/>
              <a:t>Masticating</a:t>
            </a:r>
            <a:r>
              <a:rPr lang="en-US" dirty="0"/>
              <a:t> − It works longer to yield juice of specified texture and consistency.</a:t>
            </a:r>
          </a:p>
          <a:p>
            <a:r>
              <a:rPr lang="en-US" b="1" dirty="0"/>
              <a:t>Twin-gear</a:t>
            </a:r>
            <a:r>
              <a:rPr lang="en-US" dirty="0"/>
              <a:t> − It uses various gears and membranes to yield best quality juice of almost any fruit, carrot, tomato, or leafy vegetables. It also helps to prevent oxidation of the juice.</a:t>
            </a:r>
          </a:p>
          <a:p>
            <a:r>
              <a:rPr lang="en-US" dirty="0"/>
              <a:t>It is very useful in preparing juices and pulps for breakfast, for meals as appetizers, and for using them in cocktails, </a:t>
            </a:r>
            <a:r>
              <a:rPr lang="en-US" dirty="0" err="1"/>
              <a:t>mocktails</a:t>
            </a:r>
            <a:r>
              <a:rPr lang="en-US" dirty="0"/>
              <a:t>, and smoothies.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ownloads\gaurav tyagi\juicer.jpg"/>
          <p:cNvPicPr>
            <a:picLocks noChangeAspect="1" noChangeArrowheads="1"/>
          </p:cNvPicPr>
          <p:nvPr/>
        </p:nvPicPr>
        <p:blipFill>
          <a:blip r:embed="rId2" cstate="print"/>
          <a:srcRect/>
          <a:stretch>
            <a:fillRect/>
          </a:stretch>
        </p:blipFill>
        <p:spPr bwMode="auto">
          <a:xfrm>
            <a:off x="1473200" y="2446338"/>
            <a:ext cx="6117648" cy="319246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Maintenance Equipment in Commercial Kitchen</a:t>
            </a:r>
            <a:br>
              <a:rPr lang="en-US" dirty="0"/>
            </a:br>
            <a:endParaRPr lang="en-US" dirty="0"/>
          </a:p>
        </p:txBody>
      </p:sp>
      <p:sp>
        <p:nvSpPr>
          <p:cNvPr id="3" name="Content Placeholder 2"/>
          <p:cNvSpPr>
            <a:spLocks noGrp="1"/>
          </p:cNvSpPr>
          <p:nvPr>
            <p:ph idx="1"/>
          </p:nvPr>
        </p:nvSpPr>
        <p:spPr/>
        <p:txBody>
          <a:bodyPr/>
          <a:lstStyle/>
          <a:p>
            <a:r>
              <a:rPr lang="en-US" dirty="0"/>
              <a:t>We will discuss here a few important maintenance equipment used in professional kitchens.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Dish Washer</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It can wash multiple dishes and bowls simultaneously. It is an automatic machine but needs human interaction for loading used dishes into dish racks and unloading clean dishes after wash cycle. It eliminates a great effort required for traditional dish washing. There are two basic types of dishwasher −</a:t>
            </a:r>
          </a:p>
          <a:p>
            <a:r>
              <a:rPr lang="en-US" b="1" dirty="0"/>
              <a:t>Door-type</a:t>
            </a:r>
            <a:r>
              <a:rPr lang="en-US" dirty="0"/>
              <a:t> − It is large machine. It can clean from 50 to 125 dish racks depending upon the size of the machine.</a:t>
            </a:r>
          </a:p>
          <a:p>
            <a:r>
              <a:rPr lang="en-US" b="1" dirty="0"/>
              <a:t>Under-counter</a:t>
            </a:r>
            <a:r>
              <a:rPr lang="en-US" dirty="0"/>
              <a:t> − It is smaller and can fit under the kitchen platform.</a:t>
            </a:r>
          </a:p>
          <a:p>
            <a:r>
              <a:rPr lang="en-US" dirty="0"/>
              <a:t>Both dishwashers give sparkling clean dishes.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ownloads\gaurav tyagi\dish_washer.jpg"/>
          <p:cNvPicPr>
            <a:picLocks noChangeAspect="1" noChangeArrowheads="1"/>
          </p:cNvPicPr>
          <p:nvPr/>
        </p:nvPicPr>
        <p:blipFill>
          <a:blip r:embed="rId2" cstate="print"/>
          <a:srcRect/>
          <a:stretch>
            <a:fillRect/>
          </a:stretch>
        </p:blipFill>
        <p:spPr bwMode="auto">
          <a:xfrm>
            <a:off x="1295400" y="1905000"/>
            <a:ext cx="6145504" cy="22987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Commercial Food Production Equipment</a:t>
            </a:r>
            <a:br>
              <a:rPr lang="en-US" dirty="0" smtClean="0"/>
            </a:br>
            <a:endParaRPr lang="en-US" dirty="0"/>
          </a:p>
        </p:txBody>
      </p:sp>
      <p:sp>
        <p:nvSpPr>
          <p:cNvPr id="3" name="Content Placeholder 2"/>
          <p:cNvSpPr>
            <a:spLocks noGrp="1"/>
          </p:cNvSpPr>
          <p:nvPr>
            <p:ph idx="1"/>
          </p:nvPr>
        </p:nvSpPr>
        <p:spPr>
          <a:xfrm>
            <a:off x="609600" y="2057400"/>
            <a:ext cx="8229600" cy="4525963"/>
          </a:xfrm>
        </p:spPr>
        <p:txBody>
          <a:bodyPr>
            <a:normAutofit/>
          </a:bodyPr>
          <a:lstStyle/>
          <a:p>
            <a:r>
              <a:rPr lang="en-US" dirty="0" smtClean="0"/>
              <a:t>They </a:t>
            </a:r>
            <a:r>
              <a:rPr lang="en-US" dirty="0"/>
              <a:t>are used for cooking, boiling, and steaming. They often operate on Liquid Petroleum Gas (LPG). Now induction burners and hot plates are available, which operate on electricity. They come with open top, mesh top, or flat top.</a:t>
            </a:r>
          </a:p>
          <a:p>
            <a:pPr>
              <a:buNone/>
            </a:pPr>
            <a:r>
              <a:rPr lang="en-US" dirty="0" smtClean="0"/>
              <a:t/>
            </a:r>
            <a:br>
              <a:rPr lang="en-US" dirty="0" smtClean="0"/>
            </a:br>
            <a:endParaRPr lang="en-US" dirty="0"/>
          </a:p>
        </p:txBody>
      </p:sp>
      <p:sp>
        <p:nvSpPr>
          <p:cNvPr id="4" name="TextBox 3"/>
          <p:cNvSpPr txBox="1"/>
          <p:nvPr/>
        </p:nvSpPr>
        <p:spPr>
          <a:xfrm>
            <a:off x="2362200" y="1524000"/>
            <a:ext cx="5181600" cy="646331"/>
          </a:xfrm>
          <a:prstGeom prst="rect">
            <a:avLst/>
          </a:prstGeom>
          <a:noFill/>
        </p:spPr>
        <p:txBody>
          <a:bodyPr wrap="square" rtlCol="0">
            <a:spAutoFit/>
          </a:bodyPr>
          <a:lstStyle/>
          <a:p>
            <a:r>
              <a:rPr lang="en-US" sz="3600" dirty="0" smtClean="0"/>
              <a:t>           BURNERS</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Glass Washer</a:t>
            </a:r>
            <a:br>
              <a:rPr lang="en-US" dirty="0"/>
            </a:br>
            <a:endParaRPr lang="en-US" dirty="0"/>
          </a:p>
        </p:txBody>
      </p:sp>
      <p:sp>
        <p:nvSpPr>
          <p:cNvPr id="3" name="Content Placeholder 2"/>
          <p:cNvSpPr>
            <a:spLocks noGrp="1"/>
          </p:cNvSpPr>
          <p:nvPr>
            <p:ph idx="1"/>
          </p:nvPr>
        </p:nvSpPr>
        <p:spPr/>
        <p:txBody>
          <a:bodyPr/>
          <a:lstStyle/>
          <a:p>
            <a:r>
              <a:rPr lang="en-US" dirty="0"/>
              <a:t>It washes and dries almost 2000 glasses per hour. There are two types of glass washers − rotary and pass-through. They are mostly used at bars for washing glasses of various shapes meant for various beverages.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Dish Warmer</a:t>
            </a:r>
            <a:br>
              <a:rPr lang="en-US" dirty="0"/>
            </a:br>
            <a:endParaRPr lang="en-US" dirty="0"/>
          </a:p>
        </p:txBody>
      </p:sp>
      <p:sp>
        <p:nvSpPr>
          <p:cNvPr id="3" name="Content Placeholder 2"/>
          <p:cNvSpPr>
            <a:spLocks noGrp="1"/>
          </p:cNvSpPr>
          <p:nvPr>
            <p:ph idx="1"/>
          </p:nvPr>
        </p:nvSpPr>
        <p:spPr/>
        <p:txBody>
          <a:bodyPr/>
          <a:lstStyle/>
          <a:p>
            <a:r>
              <a:rPr lang="en-US" dirty="0"/>
              <a:t>It can dry as many as 1800 dishes an hour and eliminates the possibility of contamination caused by conventional drying methods. It conducts speedy washing of dishes. It also keeps the micro organic particles depositing at bay for long 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ownloads\gaurav tyagi\dish_warmer.jpg"/>
          <p:cNvPicPr>
            <a:picLocks noChangeAspect="1" noChangeArrowheads="1"/>
          </p:cNvPicPr>
          <p:nvPr/>
        </p:nvPicPr>
        <p:blipFill>
          <a:blip r:embed="rId2" cstate="print"/>
          <a:srcRect/>
          <a:stretch>
            <a:fillRect/>
          </a:stretch>
        </p:blipFill>
        <p:spPr bwMode="auto">
          <a:xfrm>
            <a:off x="2743200" y="1143000"/>
            <a:ext cx="2819399" cy="417084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Equipment in Commercial Kitchen</a:t>
            </a:r>
            <a:br>
              <a:rPr lang="en-US" dirty="0"/>
            </a:br>
            <a:endParaRPr lang="en-US" dirty="0"/>
          </a:p>
        </p:txBody>
      </p:sp>
      <p:sp>
        <p:nvSpPr>
          <p:cNvPr id="3" name="Content Placeholder 2"/>
          <p:cNvSpPr>
            <a:spLocks noGrp="1"/>
          </p:cNvSpPr>
          <p:nvPr>
            <p:ph idx="1"/>
          </p:nvPr>
        </p:nvSpPr>
        <p:spPr/>
        <p:txBody>
          <a:bodyPr/>
          <a:lstStyle/>
          <a:p>
            <a:r>
              <a:rPr lang="en-US" dirty="0"/>
              <a:t>There are a few special equipment used in commercial kitchen to make the tasks easy.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Nut cracker</a:t>
            </a:r>
            <a:br>
              <a:rPr lang="en-US" dirty="0"/>
            </a:br>
            <a:endParaRPr lang="en-US" dirty="0"/>
          </a:p>
        </p:txBody>
      </p:sp>
      <p:sp>
        <p:nvSpPr>
          <p:cNvPr id="3" name="Content Placeholder 2"/>
          <p:cNvSpPr>
            <a:spLocks noGrp="1"/>
          </p:cNvSpPr>
          <p:nvPr>
            <p:ph idx="1"/>
          </p:nvPr>
        </p:nvSpPr>
        <p:spPr/>
        <p:txBody>
          <a:bodyPr/>
          <a:lstStyle/>
          <a:p>
            <a:r>
              <a:rPr lang="en-US" dirty="0"/>
              <a:t>It is used to crack the shells of hard nuts such as almonds, walnuts, hazelnuts, pine nuts, palm nuts, and pistachio. Some machines are also capable of shelling watermelon and pumpkin seeds, and peeling peanuts, cashew nuts and almonds.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ownloads\gaurav tyagi\nut_cracker.jpg"/>
          <p:cNvPicPr>
            <a:picLocks noChangeAspect="1" noChangeArrowheads="1"/>
          </p:cNvPicPr>
          <p:nvPr/>
        </p:nvPicPr>
        <p:blipFill>
          <a:blip r:embed="rId2" cstate="print"/>
          <a:srcRect/>
          <a:stretch>
            <a:fillRect/>
          </a:stretch>
        </p:blipFill>
        <p:spPr bwMode="auto">
          <a:xfrm>
            <a:off x="511624" y="1600200"/>
            <a:ext cx="6220964" cy="265271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Shredders</a:t>
            </a:r>
            <a:br>
              <a:rPr lang="en-US" dirty="0"/>
            </a:br>
            <a:endParaRPr lang="en-US" dirty="0"/>
          </a:p>
        </p:txBody>
      </p:sp>
      <p:sp>
        <p:nvSpPr>
          <p:cNvPr id="3" name="Content Placeholder 2"/>
          <p:cNvSpPr>
            <a:spLocks noGrp="1"/>
          </p:cNvSpPr>
          <p:nvPr>
            <p:ph idx="1"/>
          </p:nvPr>
        </p:nvSpPr>
        <p:spPr/>
        <p:txBody>
          <a:bodyPr/>
          <a:lstStyle/>
          <a:p>
            <a:r>
              <a:rPr lang="en-US" dirty="0"/>
              <a:t>A shredder cuts the fruits and vegetables into string-like fine pieces, which are useful in salads and vegetarian cookery.</a:t>
            </a:r>
          </a:p>
        </p:txBody>
      </p:sp>
      <p:pic>
        <p:nvPicPr>
          <p:cNvPr id="13314" name="Picture 2" descr="C:\Users\A\Downloads\gaurav tyagi\shredders.jpg"/>
          <p:cNvPicPr>
            <a:picLocks noChangeAspect="1" noChangeArrowheads="1"/>
          </p:cNvPicPr>
          <p:nvPr/>
        </p:nvPicPr>
        <p:blipFill>
          <a:blip r:embed="rId2" cstate="print"/>
          <a:srcRect/>
          <a:stretch>
            <a:fillRect/>
          </a:stretch>
        </p:blipFill>
        <p:spPr bwMode="auto">
          <a:xfrm>
            <a:off x="1905001" y="3446303"/>
            <a:ext cx="5170488" cy="257984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Kitchen Knives</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r>
              <a:rPr lang="en-US" dirty="0"/>
              <a:t>Knives are used across various small volume dicing, cutting, slicing, carving, and filleting. There are various knives used for different cutting and carving purposes −</a:t>
            </a:r>
          </a:p>
          <a:p>
            <a:r>
              <a:rPr lang="en-US" b="1" dirty="0"/>
              <a:t>Paring knife</a:t>
            </a:r>
            <a:r>
              <a:rPr lang="en-US" dirty="0"/>
              <a:t> − It is used for fine cutting work, removing onion skins, and cutting small fruits.</a:t>
            </a:r>
          </a:p>
          <a:p>
            <a:r>
              <a:rPr lang="en-US" b="1" dirty="0"/>
              <a:t>Utility knife</a:t>
            </a:r>
            <a:r>
              <a:rPr lang="en-US" dirty="0"/>
              <a:t> − It is used in general purpose cutting and scraping.</a:t>
            </a:r>
          </a:p>
          <a:p>
            <a:r>
              <a:rPr lang="en-US" b="1" dirty="0"/>
              <a:t>Steak knife</a:t>
            </a:r>
            <a:r>
              <a:rPr lang="en-US" dirty="0"/>
              <a:t> − It is used for cutting steaks.</a:t>
            </a:r>
          </a:p>
          <a:p>
            <a:r>
              <a:rPr lang="en-US" b="1" dirty="0" err="1"/>
              <a:t>Santoku</a:t>
            </a:r>
            <a:r>
              <a:rPr lang="en-US" b="1" dirty="0"/>
              <a:t> knife</a:t>
            </a:r>
            <a:r>
              <a:rPr lang="en-US" dirty="0"/>
              <a:t> − Originated in Japan, this knife is used for cutting, dicing, and mincing. (</a:t>
            </a:r>
            <a:r>
              <a:rPr lang="en-US" dirty="0" err="1"/>
              <a:t>Santoku</a:t>
            </a:r>
            <a:r>
              <a:rPr lang="en-US" dirty="0"/>
              <a:t> = Three virtues)</a:t>
            </a:r>
          </a:p>
          <a:p>
            <a:r>
              <a:rPr lang="en-US" b="1" dirty="0"/>
              <a:t>Chef’s General knife</a:t>
            </a:r>
            <a:r>
              <a:rPr lang="en-US" dirty="0"/>
              <a:t> − It is a multi-purpose knife used on multiple commodities such as vegetables, fruits, meat, and poultry.</a:t>
            </a:r>
          </a:p>
          <a:p>
            <a:r>
              <a:rPr lang="en-US" b="1" dirty="0"/>
              <a:t>Serrated knife (Bread Knife)</a:t>
            </a:r>
            <a:r>
              <a:rPr lang="en-US" dirty="0"/>
              <a:t> − It has a long thin blade with serrated edge that provides sawing-like motion. It is used to slice certain foods with firm skins or outer layers such as bread, tomatoes, and capsicums.</a:t>
            </a:r>
          </a:p>
          <a:p>
            <a:r>
              <a:rPr lang="en-US" b="1" dirty="0"/>
              <a:t>Boning/Filleting knives</a:t>
            </a:r>
            <a:r>
              <a:rPr lang="en-US" dirty="0"/>
              <a:t> − They come with a narrow, sharp, and flexible blade and a protruding heel near the handle. They can run along the bones of flat fish or ribs smoothly.</a:t>
            </a:r>
          </a:p>
          <a:p>
            <a:r>
              <a:rPr lang="en-US" b="1" dirty="0"/>
              <a:t>Carving knife</a:t>
            </a:r>
            <a:r>
              <a:rPr lang="en-US" dirty="0"/>
              <a:t> − This knife comes with a long, thin and sharp blade to ensure neat and accurate cutting.</a:t>
            </a:r>
          </a:p>
          <a:p>
            <a:r>
              <a:rPr lang="en-US" b="1" dirty="0"/>
              <a:t>Slicing knife</a:t>
            </a:r>
            <a:r>
              <a:rPr lang="en-US" dirty="0"/>
              <a:t> − It has a long sharp blade that tapers at the end and helps slicing fruits and vegetables finely.</a:t>
            </a:r>
          </a:p>
          <a:p>
            <a:r>
              <a:rPr lang="en-US" b="1" dirty="0"/>
              <a:t>Turning knife</a:t>
            </a:r>
            <a:r>
              <a:rPr lang="en-US" dirty="0"/>
              <a:t> − It is an essential component to present the food in a unique way. This knife has a small curved blade that is used to carve the vegetables into the shape of a container.</a:t>
            </a:r>
          </a:p>
          <a:p>
            <a:r>
              <a:rPr lang="en-US" b="1" dirty="0"/>
              <a:t>Cleaver</a:t>
            </a:r>
            <a:r>
              <a:rPr lang="en-US" dirty="0"/>
              <a:t> − It is a butchers’ knife. It is very strong and sharp to cut through large pieces of meat such as pork and beef.</a:t>
            </a:r>
          </a:p>
          <a:p>
            <a:r>
              <a:rPr lang="en-US" dirty="0"/>
              <a:t>Now let us see the fuels typically used in commercial kitchen for cooking.</a:t>
            </a:r>
            <a:endParaRPr lang="en-US"/>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ownloads\gaurav tyagi\kitchen_knives.jpg"/>
          <p:cNvPicPr>
            <a:picLocks noChangeAspect="1" noChangeArrowheads="1"/>
          </p:cNvPicPr>
          <p:nvPr/>
        </p:nvPicPr>
        <p:blipFill>
          <a:blip r:embed="rId2" cstate="print"/>
          <a:srcRect/>
          <a:stretch>
            <a:fillRect/>
          </a:stretch>
        </p:blipFill>
        <p:spPr bwMode="auto">
          <a:xfrm>
            <a:off x="1447800" y="838200"/>
            <a:ext cx="5770562" cy="511801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rners.jpg"/>
          <p:cNvPicPr>
            <a:picLocks noChangeAspect="1"/>
          </p:cNvPicPr>
          <p:nvPr/>
        </p:nvPicPr>
        <p:blipFill>
          <a:blip r:embed="rId2" cstate="print"/>
          <a:stretch>
            <a:fillRect/>
          </a:stretch>
        </p:blipFill>
        <p:spPr>
          <a:xfrm>
            <a:off x="516254" y="2438400"/>
            <a:ext cx="8448081" cy="18669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Cooking Ranges</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Cooking </a:t>
            </a:r>
            <a:r>
              <a:rPr lang="en-US" dirty="0"/>
              <a:t>range is the most versatile equipment operating on either LPG or electricity. The name implies, it can perform a range of functions such as cooking, frying, boiling, grilling, and baking. It comes in two basic versions −</a:t>
            </a:r>
          </a:p>
          <a:p>
            <a:r>
              <a:rPr lang="en-US" b="1" dirty="0"/>
              <a:t>Restaurant range</a:t>
            </a:r>
            <a:r>
              <a:rPr lang="en-US" dirty="0"/>
              <a:t> − Less expensive, good for less food volume, and is stand alone.</a:t>
            </a:r>
          </a:p>
          <a:p>
            <a:r>
              <a:rPr lang="en-US" b="1" dirty="0"/>
              <a:t>Heavy duty range</a:t>
            </a:r>
            <a:r>
              <a:rPr lang="en-US" dirty="0"/>
              <a:t> − Expensive, suits a large volume of food production, and can be banked with other ranges using a battery</a:t>
            </a:r>
            <a:r>
              <a:rPr lang="en-US" dirty="0" smtClean="0"/>
              <a:t>.</a:t>
            </a:r>
          </a:p>
          <a:p>
            <a:r>
              <a:rPr lang="en-US" dirty="0"/>
              <a:t>Cooking ranges come with multiple burners usually 4 to 8, depending upon the volume of food to be handled.</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ownloads\gaurav tyagi\cooking_ranges.jpg"/>
          <p:cNvPicPr>
            <a:picLocks noChangeAspect="1" noChangeArrowheads="1"/>
          </p:cNvPicPr>
          <p:nvPr/>
        </p:nvPicPr>
        <p:blipFill>
          <a:blip r:embed="rId2" cstate="print"/>
          <a:srcRect/>
          <a:stretch>
            <a:fillRect/>
          </a:stretch>
        </p:blipFill>
        <p:spPr bwMode="auto">
          <a:xfrm>
            <a:off x="838200" y="2209800"/>
            <a:ext cx="7322175" cy="252253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Ovens</a:t>
            </a:r>
            <a:br>
              <a:rPr lang="en-US" dirty="0" smtClean="0"/>
            </a:br>
            <a:endParaRPr lang="en-US" dirty="0"/>
          </a:p>
        </p:txBody>
      </p:sp>
      <p:sp>
        <p:nvSpPr>
          <p:cNvPr id="3" name="Content Placeholder 2"/>
          <p:cNvSpPr>
            <a:spLocks noGrp="1"/>
          </p:cNvSpPr>
          <p:nvPr>
            <p:ph idx="1"/>
          </p:nvPr>
        </p:nvSpPr>
        <p:spPr/>
        <p:txBody>
          <a:bodyPr/>
          <a:lstStyle/>
          <a:p>
            <a:r>
              <a:rPr lang="en-US" dirty="0" smtClean="0"/>
              <a:t>They </a:t>
            </a:r>
            <a:r>
              <a:rPr lang="en-US" dirty="0"/>
              <a:t>are used for cooking, baking, roasting, and browning. They operate either on LPG or electricity. There are various oven models such as </a:t>
            </a:r>
            <a:r>
              <a:rPr lang="en-US" b="1" dirty="0"/>
              <a:t>Rack</a:t>
            </a:r>
            <a:r>
              <a:rPr lang="en-US" dirty="0"/>
              <a:t> with the option of rotating or steady racks, </a:t>
            </a:r>
            <a:r>
              <a:rPr lang="en-US" b="1" dirty="0"/>
              <a:t>Deck</a:t>
            </a:r>
            <a:r>
              <a:rPr lang="en-US" dirty="0"/>
              <a:t>, and </a:t>
            </a:r>
            <a:r>
              <a:rPr lang="en-US" b="1" dirty="0"/>
              <a:t>Tunnel</a:t>
            </a:r>
            <a:r>
              <a:rPr lang="en-US" dirty="0"/>
              <a:t> depicting their shape and working style.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ownloads\gaurav tyagi\ovens.jpg"/>
          <p:cNvPicPr>
            <a:picLocks noChangeAspect="1" noChangeArrowheads="1"/>
          </p:cNvPicPr>
          <p:nvPr/>
        </p:nvPicPr>
        <p:blipFill>
          <a:blip r:embed="rId2" cstate="print"/>
          <a:srcRect/>
          <a:stretch>
            <a:fillRect/>
          </a:stretch>
        </p:blipFill>
        <p:spPr bwMode="auto">
          <a:xfrm>
            <a:off x="1143000" y="1676400"/>
            <a:ext cx="6954741" cy="34575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Rack oven</a:t>
            </a:r>
            <a:r>
              <a:rPr lang="en-US" dirty="0"/>
              <a:t> − It contains a set of stacked racks often placed equidistant, one above the other in a tall stainless steel frame. This oven is good to produce large volume of food items such as breads, cookies, and croissants.</a:t>
            </a:r>
          </a:p>
          <a:p>
            <a:r>
              <a:rPr lang="en-US" b="1" dirty="0"/>
              <a:t>Deck oven</a:t>
            </a:r>
            <a:r>
              <a:rPr lang="en-US" dirty="0"/>
              <a:t> − It contains racks or rotisseries that can cook various meats such as chicken, duck, lamb, etc. simultaneously and evenly. They also come in baking deck and pizza deck variants. The number of decks are generally up to four.</a:t>
            </a:r>
          </a:p>
          <a:p>
            <a:r>
              <a:rPr lang="en-US" b="1" dirty="0"/>
              <a:t>Tunnel oven</a:t>
            </a:r>
            <a:r>
              <a:rPr lang="en-US" dirty="0"/>
              <a:t> − It comes in direct heat and indirect heat variants. It is suitable for high temperature baking.</a:t>
            </a:r>
          </a:p>
          <a:p>
            <a:r>
              <a:rPr lang="en-US" dirty="0"/>
              <a:t>There are myriad number of ovens available in the market, which vary according to the energy they consume, the manner of heating food, sizes, and shapes.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1061</Words>
  <Application>Microsoft Office PowerPoint</Application>
  <PresentationFormat>On-screen Show (4:3)</PresentationFormat>
  <Paragraphs>84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Food Operations – Kitchen Equipment &amp; Fuel </vt:lpstr>
      <vt:lpstr>Slide 2</vt:lpstr>
      <vt:lpstr>Commercial Food Production Equipment </vt:lpstr>
      <vt:lpstr>Slide 4</vt:lpstr>
      <vt:lpstr>Cooking Ranges </vt:lpstr>
      <vt:lpstr>Slide 6</vt:lpstr>
      <vt:lpstr>Ovens </vt:lpstr>
      <vt:lpstr>Slide 8</vt:lpstr>
      <vt:lpstr>Slide 9</vt:lpstr>
      <vt:lpstr>Griddles </vt:lpstr>
      <vt:lpstr>Slide 11</vt:lpstr>
      <vt:lpstr>Slide 12</vt:lpstr>
      <vt:lpstr>Slide 13</vt:lpstr>
      <vt:lpstr>Slide 14</vt:lpstr>
      <vt:lpstr>Kettles </vt:lpstr>
      <vt:lpstr>Slide 16</vt:lpstr>
      <vt:lpstr>Vegetable Cutters/Choppers </vt:lpstr>
      <vt:lpstr>Slide 18</vt:lpstr>
      <vt:lpstr>Mixers </vt:lpstr>
      <vt:lpstr>Slide 20</vt:lpstr>
      <vt:lpstr>Cookers and Steamers </vt:lpstr>
      <vt:lpstr>Slide 22</vt:lpstr>
      <vt:lpstr>Fryer </vt:lpstr>
      <vt:lpstr>Slide 24</vt:lpstr>
      <vt:lpstr>Juicer </vt:lpstr>
      <vt:lpstr>Slide 26</vt:lpstr>
      <vt:lpstr>Maintenance Equipment in Commercial Kitchen </vt:lpstr>
      <vt:lpstr>Dish Washer </vt:lpstr>
      <vt:lpstr>Slide 29</vt:lpstr>
      <vt:lpstr>Glass Washer </vt:lpstr>
      <vt:lpstr>Dish Warmer </vt:lpstr>
      <vt:lpstr>Slide 32</vt:lpstr>
      <vt:lpstr>Special Equipment in Commercial Kitchen </vt:lpstr>
      <vt:lpstr>Nut cracker </vt:lpstr>
      <vt:lpstr>Slide 35</vt:lpstr>
      <vt:lpstr>Shredders </vt:lpstr>
      <vt:lpstr>Kitchen Knives </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Operations – Kitchen Equipment &amp; Fuel</dc:title>
  <dc:creator>A</dc:creator>
  <cp:lastModifiedBy>A</cp:lastModifiedBy>
  <cp:revision>10</cp:revision>
  <dcterms:created xsi:type="dcterms:W3CDTF">2017-01-19T08:00:32Z</dcterms:created>
  <dcterms:modified xsi:type="dcterms:W3CDTF">2017-01-20T06:49:24Z</dcterms:modified>
</cp:coreProperties>
</file>