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2" y="-2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E50606-E3C6-488C-8C64-385DD923A150}" type="datetimeFigureOut">
              <a:rPr lang="en-US" smtClean="0"/>
              <a:t>19-Jan-17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E19D9-C0C6-463E-AC3F-EBA4AC8404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50606-E3C6-488C-8C64-385DD923A150}" type="datetimeFigureOut">
              <a:rPr lang="en-US" smtClean="0"/>
              <a:t>19-Jan-17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E19D9-C0C6-463E-AC3F-EBA4AC8404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50606-E3C6-488C-8C64-385DD923A150}" type="datetimeFigureOut">
              <a:rPr lang="en-US" smtClean="0"/>
              <a:t>19-Jan-17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E19D9-C0C6-463E-AC3F-EBA4AC8404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50606-E3C6-488C-8C64-385DD923A150}" type="datetimeFigureOut">
              <a:rPr lang="en-US" smtClean="0"/>
              <a:t>19-Jan-17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E19D9-C0C6-463E-AC3F-EBA4AC8404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E50606-E3C6-488C-8C64-385DD923A150}" type="datetimeFigureOut">
              <a:rPr lang="en-US" smtClean="0"/>
              <a:t>19-Jan-17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E19D9-C0C6-463E-AC3F-EBA4AC8404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E50606-E3C6-488C-8C64-385DD923A150}" type="datetimeFigureOut">
              <a:rPr lang="en-US" smtClean="0"/>
              <a:t>19-Jan-17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E19D9-C0C6-463E-AC3F-EBA4AC8404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E50606-E3C6-488C-8C64-385DD923A150}" type="datetimeFigureOut">
              <a:rPr lang="en-US" smtClean="0"/>
              <a:t>19-Jan-17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0E19D9-C0C6-463E-AC3F-EBA4AC8404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50606-E3C6-488C-8C64-385DD923A150}" type="datetimeFigureOut">
              <a:rPr lang="en-US" smtClean="0"/>
              <a:t>19-Jan-17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0E19D9-C0C6-463E-AC3F-EBA4AC8404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50606-E3C6-488C-8C64-385DD923A150}" type="datetimeFigureOut">
              <a:rPr lang="en-US" smtClean="0"/>
              <a:t>19-Jan-17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0E19D9-C0C6-463E-AC3F-EBA4AC8404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E50606-E3C6-488C-8C64-385DD923A150}" type="datetimeFigureOut">
              <a:rPr lang="en-US" smtClean="0"/>
              <a:t>19-Jan-17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E19D9-C0C6-463E-AC3F-EBA4AC8404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E50606-E3C6-488C-8C64-385DD923A150}" type="datetimeFigureOut">
              <a:rPr lang="en-US" smtClean="0"/>
              <a:t>19-Jan-17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E19D9-C0C6-463E-AC3F-EBA4AC8404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50606-E3C6-488C-8C64-385DD923A150}" type="datetimeFigureOut">
              <a:rPr lang="en-US" smtClean="0"/>
              <a:t>19-Jan-17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E19D9-C0C6-463E-AC3F-EBA4AC8404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Important Fuels used in Hotel Kitchens</a:t>
            </a:r>
            <a:br>
              <a:rPr lang="en-US" b="1" dirty="0"/>
            </a:br>
            <a:r>
              <a:rPr lang="en-US" b="1" dirty="0" smtClean="0"/>
              <a:t/>
            </a:r>
            <a:br>
              <a:rPr lang="en-US" b="1"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Fuel # 4. Wood:</a:t>
            </a:r>
            <a:br>
              <a:rPr lang="en-US" b="1" dirty="0"/>
            </a:br>
            <a:endParaRPr lang="en-US" dirty="0"/>
          </a:p>
        </p:txBody>
      </p:sp>
      <p:sp>
        <p:nvSpPr>
          <p:cNvPr id="3" name="Content Placeholder 2"/>
          <p:cNvSpPr>
            <a:spLocks noGrp="1"/>
          </p:cNvSpPr>
          <p:nvPr>
            <p:ph idx="1"/>
          </p:nvPr>
        </p:nvSpPr>
        <p:spPr/>
        <p:txBody>
          <a:bodyPr/>
          <a:lstStyle/>
          <a:p>
            <a:r>
              <a:rPr lang="en-US" dirty="0"/>
              <a:t>One would have come across wood-fired pizza ovens in the modern restaurants today. Gaining popularity of pizzas has led to the origin of this oven which lends an aesthetic appearance to the restaurant, where chefs prepare pizzas in front of the guests. Though it is also operated by LPG, few logs of wood are placed inside to impart a smoky </a:t>
            </a:r>
            <a:r>
              <a:rPr lang="en-US" dirty="0" err="1"/>
              <a:t>flavour</a:t>
            </a:r>
            <a:r>
              <a:rPr lang="en-US" dirty="0"/>
              <a:t> to the pizzas.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Usage:</a:t>
            </a:r>
            <a:endParaRPr lang="en-US" dirty="0"/>
          </a:p>
        </p:txBody>
      </p:sp>
      <p:sp>
        <p:nvSpPr>
          <p:cNvPr id="3" name="Content Placeholder 2"/>
          <p:cNvSpPr>
            <a:spLocks noGrp="1"/>
          </p:cNvSpPr>
          <p:nvPr>
            <p:ph idx="1"/>
          </p:nvPr>
        </p:nvSpPr>
        <p:spPr/>
        <p:txBody>
          <a:bodyPr/>
          <a:lstStyle/>
          <a:p>
            <a:r>
              <a:rPr lang="en-US" dirty="0"/>
              <a:t>It is used as a fuel for wood-fired pizza ovens. The pizza ovens have LPG fire but wood is also kept inside to impart a smoky </a:t>
            </a:r>
            <a:r>
              <a:rPr lang="en-US" dirty="0" err="1"/>
              <a:t>flavour</a:t>
            </a:r>
            <a:r>
              <a:rPr lang="en-US" dirty="0"/>
              <a:t> to the food.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Fuel # 5. Electricity:</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a:t>Electricity is also used as fuel to operate many types of equipment. Care should be taken while ordering such equipment as many countries operate on certain volts. In India equipment works on 220 volts, whereas in the USA equipment works on 110 volts. So care should be taken while importing equipment.</a:t>
            </a:r>
          </a:p>
          <a:p>
            <a:pPr fontAlgn="base"/>
            <a:r>
              <a:rPr lang="en-US" dirty="0"/>
              <a:t>Some of the heavy duty equipment use three-phase electric current and some use only single phase. So it is important that the instructions are read before installing the new machinery.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Usage:</a:t>
            </a:r>
            <a:endParaRPr lang="en-US" dirty="0"/>
          </a:p>
        </p:txBody>
      </p:sp>
      <p:sp>
        <p:nvSpPr>
          <p:cNvPr id="3" name="Content Placeholder 2"/>
          <p:cNvSpPr>
            <a:spLocks noGrp="1"/>
          </p:cNvSpPr>
          <p:nvPr>
            <p:ph idx="1"/>
          </p:nvPr>
        </p:nvSpPr>
        <p:spPr/>
        <p:txBody>
          <a:bodyPr/>
          <a:lstStyle/>
          <a:p>
            <a:r>
              <a:rPr lang="en-US" dirty="0"/>
              <a:t>Electricity is generally used to operate most of the equipment in the hotel kitchen. It is popular in the hotel kitchens because it is easy to control electrical equipment.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Fuel # 6. Steam:</a:t>
            </a:r>
            <a:br>
              <a:rPr lang="en-US" b="1" dirty="0"/>
            </a:br>
            <a:endParaRPr lang="en-US" dirty="0"/>
          </a:p>
        </p:txBody>
      </p:sp>
      <p:sp>
        <p:nvSpPr>
          <p:cNvPr id="3" name="Content Placeholder 2"/>
          <p:cNvSpPr>
            <a:spLocks noGrp="1"/>
          </p:cNvSpPr>
          <p:nvPr>
            <p:ph idx="1"/>
          </p:nvPr>
        </p:nvSpPr>
        <p:spPr/>
        <p:txBody>
          <a:bodyPr/>
          <a:lstStyle/>
          <a:p>
            <a:pPr fontAlgn="base"/>
            <a:r>
              <a:rPr lang="en-US" dirty="0"/>
              <a:t>Most of the hotels produce steam, which is used to cook or operate equipment. Steam is supplied to the hotel kitchen through insulated pipes.</a:t>
            </a:r>
          </a:p>
          <a:p>
            <a:pPr fontAlgn="base"/>
            <a:r>
              <a:rPr lang="en-US" b="1" dirty="0"/>
              <a:t>Usage:</a:t>
            </a:r>
            <a:endParaRPr lang="en-US" dirty="0"/>
          </a:p>
          <a:p>
            <a:pPr fontAlgn="base"/>
            <a:r>
              <a:rPr lang="en-US" dirty="0"/>
              <a:t>Steam is used in equipment such as dishwashers and steam jacket kettles.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a:t>Fuel # 7. </a:t>
            </a:r>
            <a:r>
              <a:rPr lang="es-ES" b="1" dirty="0" err="1"/>
              <a:t>Solid</a:t>
            </a:r>
            <a:r>
              <a:rPr lang="es-ES" b="1" dirty="0"/>
              <a:t> Fuel/ Handy Fuel:</a:t>
            </a:r>
            <a:br>
              <a:rPr lang="es-ES" b="1" dirty="0"/>
            </a:br>
            <a:endParaRPr lang="en-US" dirty="0"/>
          </a:p>
        </p:txBody>
      </p:sp>
      <p:sp>
        <p:nvSpPr>
          <p:cNvPr id="3" name="Content Placeholder 2"/>
          <p:cNvSpPr>
            <a:spLocks noGrp="1"/>
          </p:cNvSpPr>
          <p:nvPr>
            <p:ph idx="1"/>
          </p:nvPr>
        </p:nvSpPr>
        <p:spPr/>
        <p:txBody>
          <a:bodyPr>
            <a:normAutofit lnSpcReduction="10000"/>
          </a:bodyPr>
          <a:lstStyle/>
          <a:p>
            <a:pPr fontAlgn="base"/>
            <a:r>
              <a:rPr lang="en-US" dirty="0"/>
              <a:t>This fuel is made from petroleum jelly and comes in small tins. These are mostly used in F&amp;B service areas.</a:t>
            </a:r>
          </a:p>
          <a:p>
            <a:pPr fontAlgn="base"/>
            <a:r>
              <a:rPr lang="en-US" b="1" dirty="0"/>
              <a:t>Usage:</a:t>
            </a:r>
            <a:endParaRPr lang="en-US" dirty="0"/>
          </a:p>
          <a:p>
            <a:pPr fontAlgn="base"/>
            <a:r>
              <a:rPr lang="en-US" dirty="0"/>
              <a:t>This type of fuel is hardly used in hotel kitchens but is very commonly used in F&amp;B service, where it is used in heating up food in the chafing dishes used commonly in banquets.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Fuel # 8. Solar Energy:</a:t>
            </a:r>
            <a:br>
              <a:rPr lang="en-US" b="1" dirty="0"/>
            </a:br>
            <a:endParaRPr lang="en-US" dirty="0"/>
          </a:p>
        </p:txBody>
      </p:sp>
      <p:sp>
        <p:nvSpPr>
          <p:cNvPr id="3" name="Content Placeholder 2"/>
          <p:cNvSpPr>
            <a:spLocks noGrp="1"/>
          </p:cNvSpPr>
          <p:nvPr>
            <p:ph idx="1"/>
          </p:nvPr>
        </p:nvSpPr>
        <p:spPr/>
        <p:txBody>
          <a:bodyPr/>
          <a:lstStyle/>
          <a:p>
            <a:pPr fontAlgn="base"/>
            <a:r>
              <a:rPr lang="en-US" dirty="0"/>
              <a:t>The heat from the sun is used as a fuel. This is not a very commonly used fuel in the kitchens, but many eco- friendly hotels have solar cookers that are used in cooking.</a:t>
            </a:r>
          </a:p>
          <a:p>
            <a:pPr fontAlgn="base"/>
            <a:r>
              <a:rPr lang="en-US" b="1" dirty="0"/>
              <a:t>Usage:</a:t>
            </a:r>
            <a:endParaRPr lang="en-US" dirty="0"/>
          </a:p>
          <a:p>
            <a:pPr fontAlgn="base"/>
            <a:r>
              <a:rPr lang="en-US" dirty="0"/>
              <a:t>Solar cookers utilize solar energy to cook food.</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fuels are: 1. LPG 2. CNG 3. Coal 4. Wood 5. Electricity 6. Steam 7. Solid Fuel/ Handy Fuel 8. Solar Energy.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Fuel # 1. LPG:</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a:t>LPG or liquefied petroleum gas is the generic name for commercial propane and butane composed fuel used in the kitchen to fuel gas burners. This gas is supplied in industrial cylinders or in bulk storage tanks at the hotel premises. It is supplied to the hotel kitchen through pipelines.</a:t>
            </a:r>
          </a:p>
          <a:p>
            <a:pPr fontAlgn="base"/>
            <a:r>
              <a:rPr lang="en-US" dirty="0"/>
              <a:t>The LPG cylinders are stored in a separate place, usually known as. ‘Gas bank’ and are usually operated by a department in the hotel called ‘kitchen stewarding’. Amount of gas cylinders used in the gas bank depends on the types of operations they are used for.</a:t>
            </a:r>
          </a:p>
          <a:p>
            <a:pPr fontAlgn="base"/>
            <a:r>
              <a:rPr lang="en-US" dirty="0"/>
              <a:t>A large hotel may have more than 100 cylinders. Half of these would be installed to supply gas whereas half would always be a backup. A certain gas pressure is maintained by the stewarding department as certain ranges require high pressure for cooking. LPG is liquefied under pressure and converts into gas when the pressure is released.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dirty="0"/>
              <a:t>It is almost smokeless and easy to handle. LPG should be handled with utmost care as being a transparent gas its leakage is not easily detectable and it is also highly combustible.</a:t>
            </a:r>
          </a:p>
          <a:p>
            <a:pPr fontAlgn="base"/>
            <a:r>
              <a:rPr lang="en-US" dirty="0"/>
              <a:t>There are certain government regulations regarding the usage of LPG. For example, LPG cannot be used in basement kitchens or below the sea level and hence, in those kinds of conditions one has to rely on electricity or steam- operated equipment.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Usage:</a:t>
            </a:r>
            <a:endParaRPr lang="en-US" dirty="0"/>
          </a:p>
        </p:txBody>
      </p:sp>
      <p:sp>
        <p:nvSpPr>
          <p:cNvPr id="3" name="Content Placeholder 2"/>
          <p:cNvSpPr>
            <a:spLocks noGrp="1"/>
          </p:cNvSpPr>
          <p:nvPr>
            <p:ph idx="1"/>
          </p:nvPr>
        </p:nvSpPr>
        <p:spPr/>
        <p:txBody>
          <a:bodyPr/>
          <a:lstStyle/>
          <a:p>
            <a:r>
              <a:rPr lang="en-US" dirty="0"/>
              <a:t>It is one of the most essential fuels used in the hotel kitchen and is known for its efficiency. It is used as a fuel for cooking ranges, ovens, and salamanders. Some </a:t>
            </a:r>
            <a:r>
              <a:rPr lang="en-US" dirty="0" err="1"/>
              <a:t>tandoors</a:t>
            </a:r>
            <a:r>
              <a:rPr lang="en-US" dirty="0"/>
              <a:t> used in Indian cooking are also fired by LPG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Fuel # 2. CNG:</a:t>
            </a:r>
            <a:br>
              <a:rPr lang="en-US" b="1" dirty="0"/>
            </a:br>
            <a:endParaRPr lang="en-US" dirty="0"/>
          </a:p>
        </p:txBody>
      </p:sp>
      <p:sp>
        <p:nvSpPr>
          <p:cNvPr id="3" name="Content Placeholder 2"/>
          <p:cNvSpPr>
            <a:spLocks noGrp="1"/>
          </p:cNvSpPr>
          <p:nvPr>
            <p:ph idx="1"/>
          </p:nvPr>
        </p:nvSpPr>
        <p:spPr/>
        <p:txBody>
          <a:bodyPr/>
          <a:lstStyle/>
          <a:p>
            <a:r>
              <a:rPr lang="en-US" dirty="0"/>
              <a:t>Compressed natural gas is slowly gaining popularity for its fuel efficiency and environment-friendly properties.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Usage:</a:t>
            </a:r>
            <a:endParaRPr lang="en-US" dirty="0"/>
          </a:p>
        </p:txBody>
      </p:sp>
      <p:sp>
        <p:nvSpPr>
          <p:cNvPr id="3" name="Content Placeholder 2"/>
          <p:cNvSpPr>
            <a:spLocks noGrp="1"/>
          </p:cNvSpPr>
          <p:nvPr>
            <p:ph idx="1"/>
          </p:nvPr>
        </p:nvSpPr>
        <p:spPr/>
        <p:txBody>
          <a:bodyPr/>
          <a:lstStyle/>
          <a:p>
            <a:r>
              <a:rPr lang="en-US" dirty="0"/>
              <a:t>It is used in eco-friendly hotels as fuel in many types of equipment such as ovens, gas ranges, etc.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Fuel # 3. Coal:</a:t>
            </a:r>
            <a:br>
              <a:rPr lang="en-US" b="1" dirty="0"/>
            </a:br>
            <a:endParaRPr lang="en-US" dirty="0"/>
          </a:p>
        </p:txBody>
      </p:sp>
      <p:sp>
        <p:nvSpPr>
          <p:cNvPr id="3" name="Content Placeholder 2"/>
          <p:cNvSpPr>
            <a:spLocks noGrp="1"/>
          </p:cNvSpPr>
          <p:nvPr>
            <p:ph idx="1"/>
          </p:nvPr>
        </p:nvSpPr>
        <p:spPr/>
        <p:txBody>
          <a:bodyPr/>
          <a:lstStyle/>
          <a:p>
            <a:r>
              <a:rPr lang="en-US" dirty="0"/>
              <a:t>Though it is a very crude form of fuel to be used in a modern kitchen, it is still very popular. The smoky </a:t>
            </a:r>
            <a:r>
              <a:rPr lang="en-US" dirty="0" err="1"/>
              <a:t>flavour</a:t>
            </a:r>
            <a:r>
              <a:rPr lang="en-US" dirty="0"/>
              <a:t> which the charcoal imparts is much desired. Coal should always be stored away from food area, ideally in a cool, dark room away from any moisture. Usually separate areas are built near the receiving area for coal storage as coal is combustible and messy.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Usage:</a:t>
            </a:r>
            <a:endParaRPr lang="en-US" dirty="0"/>
          </a:p>
        </p:txBody>
      </p:sp>
      <p:sp>
        <p:nvSpPr>
          <p:cNvPr id="3" name="Content Placeholder 2"/>
          <p:cNvSpPr>
            <a:spLocks noGrp="1"/>
          </p:cNvSpPr>
          <p:nvPr>
            <p:ph idx="1"/>
          </p:nvPr>
        </p:nvSpPr>
        <p:spPr/>
        <p:txBody>
          <a:bodyPr/>
          <a:lstStyle/>
          <a:p>
            <a:r>
              <a:rPr lang="en-US" dirty="0"/>
              <a:t>Coal is used in a hotel kitchen to light </a:t>
            </a:r>
            <a:r>
              <a:rPr lang="en-US" dirty="0" err="1"/>
              <a:t>tandoor</a:t>
            </a:r>
            <a:r>
              <a:rPr lang="en-US" dirty="0"/>
              <a:t> and grills for barbecue. The coal used in the hotels is wood charcoal only.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902</Words>
  <Application>Microsoft Office PowerPoint</Application>
  <PresentationFormat>On-screen Show (4:3)</PresentationFormat>
  <Paragraphs>39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Important Fuels used in Hotel Kitchens  </vt:lpstr>
      <vt:lpstr>Slide 2</vt:lpstr>
      <vt:lpstr>Fuel # 1. LPG: </vt:lpstr>
      <vt:lpstr>Slide 4</vt:lpstr>
      <vt:lpstr>Usage:</vt:lpstr>
      <vt:lpstr>Fuel # 2. CNG: </vt:lpstr>
      <vt:lpstr>Usage:</vt:lpstr>
      <vt:lpstr>Fuel # 3. Coal: </vt:lpstr>
      <vt:lpstr>Usage:</vt:lpstr>
      <vt:lpstr>Fuel # 4. Wood: </vt:lpstr>
      <vt:lpstr>Usage:</vt:lpstr>
      <vt:lpstr>Fuel # 5. Electricity: </vt:lpstr>
      <vt:lpstr>Usage:</vt:lpstr>
      <vt:lpstr>Fuel # 6. Steam: </vt:lpstr>
      <vt:lpstr>Fuel # 7. Solid Fuel/ Handy Fuel: </vt:lpstr>
      <vt:lpstr>Fuel # 8. Solar Energy: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Fuels used in Hotel Kitchens</dc:title>
  <dc:creator>A</dc:creator>
  <cp:lastModifiedBy>A</cp:lastModifiedBy>
  <cp:revision>3</cp:revision>
  <dcterms:created xsi:type="dcterms:W3CDTF">2017-01-19T07:46:34Z</dcterms:created>
  <dcterms:modified xsi:type="dcterms:W3CDTF">2017-01-19T08:00:24Z</dcterms:modified>
</cp:coreProperties>
</file>