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B1E2BF-3F43-4218-94B4-93D9836634D5}" type="datetimeFigureOut">
              <a:rPr lang="en-US" smtClean="0"/>
              <a:t>28-Sep-16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D5080-E46D-4FAF-8C3D-D01CE2177B40}" type="slidenum">
              <a:rPr lang="en-US" smtClean="0"/>
              <a:t>‹#›</a:t>
            </a:fld>
            <a:endParaRPr lang="en-US"/>
          </a:p>
        </p:txBody>
      </p:sp>
    </p:spTree>
    <p:extLst>
      <p:ext uri="{BB962C8B-B14F-4D97-AF65-F5344CB8AC3E}">
        <p14:creationId xmlns:p14="http://schemas.microsoft.com/office/powerpoint/2010/main" val="2873013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B1E2BF-3F43-4218-94B4-93D9836634D5}" type="datetimeFigureOut">
              <a:rPr lang="en-US" smtClean="0"/>
              <a:t>28-Sep-16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D5080-E46D-4FAF-8C3D-D01CE2177B40}" type="slidenum">
              <a:rPr lang="en-US" smtClean="0"/>
              <a:t>‹#›</a:t>
            </a:fld>
            <a:endParaRPr lang="en-US"/>
          </a:p>
        </p:txBody>
      </p:sp>
    </p:spTree>
    <p:extLst>
      <p:ext uri="{BB962C8B-B14F-4D97-AF65-F5344CB8AC3E}">
        <p14:creationId xmlns:p14="http://schemas.microsoft.com/office/powerpoint/2010/main" val="2912246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B1E2BF-3F43-4218-94B4-93D9836634D5}" type="datetimeFigureOut">
              <a:rPr lang="en-US" smtClean="0"/>
              <a:t>28-Sep-16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D5080-E46D-4FAF-8C3D-D01CE2177B40}" type="slidenum">
              <a:rPr lang="en-US" smtClean="0"/>
              <a:t>‹#›</a:t>
            </a:fld>
            <a:endParaRPr lang="en-US"/>
          </a:p>
        </p:txBody>
      </p:sp>
    </p:spTree>
    <p:extLst>
      <p:ext uri="{BB962C8B-B14F-4D97-AF65-F5344CB8AC3E}">
        <p14:creationId xmlns:p14="http://schemas.microsoft.com/office/powerpoint/2010/main" val="4131330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B1E2BF-3F43-4218-94B4-93D9836634D5}" type="datetimeFigureOut">
              <a:rPr lang="en-US" smtClean="0"/>
              <a:t>28-Sep-16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D5080-E46D-4FAF-8C3D-D01CE2177B40}" type="slidenum">
              <a:rPr lang="en-US" smtClean="0"/>
              <a:t>‹#›</a:t>
            </a:fld>
            <a:endParaRPr lang="en-US"/>
          </a:p>
        </p:txBody>
      </p:sp>
    </p:spTree>
    <p:extLst>
      <p:ext uri="{BB962C8B-B14F-4D97-AF65-F5344CB8AC3E}">
        <p14:creationId xmlns:p14="http://schemas.microsoft.com/office/powerpoint/2010/main" val="316044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B1E2BF-3F43-4218-94B4-93D9836634D5}" type="datetimeFigureOut">
              <a:rPr lang="en-US" smtClean="0"/>
              <a:t>28-Sep-16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D5080-E46D-4FAF-8C3D-D01CE2177B40}" type="slidenum">
              <a:rPr lang="en-US" smtClean="0"/>
              <a:t>‹#›</a:t>
            </a:fld>
            <a:endParaRPr lang="en-US"/>
          </a:p>
        </p:txBody>
      </p:sp>
    </p:spTree>
    <p:extLst>
      <p:ext uri="{BB962C8B-B14F-4D97-AF65-F5344CB8AC3E}">
        <p14:creationId xmlns:p14="http://schemas.microsoft.com/office/powerpoint/2010/main" val="4078442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B1E2BF-3F43-4218-94B4-93D9836634D5}" type="datetimeFigureOut">
              <a:rPr lang="en-US" smtClean="0"/>
              <a:t>28-Sep-16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BD5080-E46D-4FAF-8C3D-D01CE2177B40}" type="slidenum">
              <a:rPr lang="en-US" smtClean="0"/>
              <a:t>‹#›</a:t>
            </a:fld>
            <a:endParaRPr lang="en-US"/>
          </a:p>
        </p:txBody>
      </p:sp>
    </p:spTree>
    <p:extLst>
      <p:ext uri="{BB962C8B-B14F-4D97-AF65-F5344CB8AC3E}">
        <p14:creationId xmlns:p14="http://schemas.microsoft.com/office/powerpoint/2010/main" val="797379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B1E2BF-3F43-4218-94B4-93D9836634D5}" type="datetimeFigureOut">
              <a:rPr lang="en-US" smtClean="0"/>
              <a:t>28-Sep-16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BD5080-E46D-4FAF-8C3D-D01CE2177B40}" type="slidenum">
              <a:rPr lang="en-US" smtClean="0"/>
              <a:t>‹#›</a:t>
            </a:fld>
            <a:endParaRPr lang="en-US"/>
          </a:p>
        </p:txBody>
      </p:sp>
    </p:spTree>
    <p:extLst>
      <p:ext uri="{BB962C8B-B14F-4D97-AF65-F5344CB8AC3E}">
        <p14:creationId xmlns:p14="http://schemas.microsoft.com/office/powerpoint/2010/main" val="2632005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B1E2BF-3F43-4218-94B4-93D9836634D5}" type="datetimeFigureOut">
              <a:rPr lang="en-US" smtClean="0"/>
              <a:t>28-Sep-16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BD5080-E46D-4FAF-8C3D-D01CE2177B40}" type="slidenum">
              <a:rPr lang="en-US" smtClean="0"/>
              <a:t>‹#›</a:t>
            </a:fld>
            <a:endParaRPr lang="en-US"/>
          </a:p>
        </p:txBody>
      </p:sp>
    </p:spTree>
    <p:extLst>
      <p:ext uri="{BB962C8B-B14F-4D97-AF65-F5344CB8AC3E}">
        <p14:creationId xmlns:p14="http://schemas.microsoft.com/office/powerpoint/2010/main" val="2199173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B1E2BF-3F43-4218-94B4-93D9836634D5}" type="datetimeFigureOut">
              <a:rPr lang="en-US" smtClean="0"/>
              <a:t>28-Sep-16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BD5080-E46D-4FAF-8C3D-D01CE2177B40}" type="slidenum">
              <a:rPr lang="en-US" smtClean="0"/>
              <a:t>‹#›</a:t>
            </a:fld>
            <a:endParaRPr lang="en-US"/>
          </a:p>
        </p:txBody>
      </p:sp>
    </p:spTree>
    <p:extLst>
      <p:ext uri="{BB962C8B-B14F-4D97-AF65-F5344CB8AC3E}">
        <p14:creationId xmlns:p14="http://schemas.microsoft.com/office/powerpoint/2010/main" val="3814749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B1E2BF-3F43-4218-94B4-93D9836634D5}" type="datetimeFigureOut">
              <a:rPr lang="en-US" smtClean="0"/>
              <a:t>28-Sep-16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BD5080-E46D-4FAF-8C3D-D01CE2177B40}" type="slidenum">
              <a:rPr lang="en-US" smtClean="0"/>
              <a:t>‹#›</a:t>
            </a:fld>
            <a:endParaRPr lang="en-US"/>
          </a:p>
        </p:txBody>
      </p:sp>
    </p:spTree>
    <p:extLst>
      <p:ext uri="{BB962C8B-B14F-4D97-AF65-F5344CB8AC3E}">
        <p14:creationId xmlns:p14="http://schemas.microsoft.com/office/powerpoint/2010/main" val="2514357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B1E2BF-3F43-4218-94B4-93D9836634D5}" type="datetimeFigureOut">
              <a:rPr lang="en-US" smtClean="0"/>
              <a:t>28-Sep-16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BD5080-E46D-4FAF-8C3D-D01CE2177B40}" type="slidenum">
              <a:rPr lang="en-US" smtClean="0"/>
              <a:t>‹#›</a:t>
            </a:fld>
            <a:endParaRPr lang="en-US"/>
          </a:p>
        </p:txBody>
      </p:sp>
    </p:spTree>
    <p:extLst>
      <p:ext uri="{BB962C8B-B14F-4D97-AF65-F5344CB8AC3E}">
        <p14:creationId xmlns:p14="http://schemas.microsoft.com/office/powerpoint/2010/main" val="2907807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B1E2BF-3F43-4218-94B4-93D9836634D5}" type="datetimeFigureOut">
              <a:rPr lang="en-US" smtClean="0"/>
              <a:t>28-Sep-16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BD5080-E46D-4FAF-8C3D-D01CE2177B40}" type="slidenum">
              <a:rPr lang="en-US" smtClean="0"/>
              <a:t>‹#›</a:t>
            </a:fld>
            <a:endParaRPr lang="en-US"/>
          </a:p>
        </p:txBody>
      </p:sp>
    </p:spTree>
    <p:extLst>
      <p:ext uri="{BB962C8B-B14F-4D97-AF65-F5344CB8AC3E}">
        <p14:creationId xmlns:p14="http://schemas.microsoft.com/office/powerpoint/2010/main" val="3351353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Induction</a:t>
            </a:r>
            <a:br>
              <a:rPr lang="en-US" b="1"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1944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Formal Induction:</a:t>
            </a: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dirty="0"/>
              <a:t>Formal induction is a planned programme carried out to integrate the new entrant into the </a:t>
            </a:r>
            <a:r>
              <a:rPr lang="en-US" dirty="0" smtClean="0"/>
              <a:t>organization. </a:t>
            </a:r>
            <a:r>
              <a:rPr lang="en-US" dirty="0"/>
              <a:t>This is usually carried out by the large size </a:t>
            </a:r>
            <a:r>
              <a:rPr lang="en-US" dirty="0" smtClean="0"/>
              <a:t>organization. </a:t>
            </a:r>
            <a:r>
              <a:rPr lang="en-US" dirty="0"/>
              <a:t>A comprehensive induction programme is carefully designed to introduce the new entrant to all about his job, colleagues and </a:t>
            </a:r>
            <a:r>
              <a:rPr lang="en-US" dirty="0" smtClean="0"/>
              <a:t>organization.</a:t>
            </a:r>
            <a:endParaRPr lang="en-US" dirty="0"/>
          </a:p>
          <a:p>
            <a:pPr fontAlgn="base"/>
            <a:r>
              <a:rPr lang="en-US" dirty="0"/>
              <a:t>Accordingly, the contents of the formal induction programme cover the aspects ranging from the mission, vision, rules and regulations of the </a:t>
            </a:r>
            <a:r>
              <a:rPr lang="en-US" dirty="0" smtClean="0"/>
              <a:t>organization </a:t>
            </a:r>
            <a:r>
              <a:rPr lang="en-US" dirty="0"/>
              <a:t>to job related particulars like salary, benefits, service conditions, safety and welfare measures, etc.</a:t>
            </a:r>
          </a:p>
          <a:p>
            <a:endParaRPr lang="en-US" dirty="0"/>
          </a:p>
        </p:txBody>
      </p:sp>
    </p:spTree>
    <p:extLst>
      <p:ext uri="{BB962C8B-B14F-4D97-AF65-F5344CB8AC3E}">
        <p14:creationId xmlns:p14="http://schemas.microsoft.com/office/powerpoint/2010/main" val="1759224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 formal induction programme, thus, includes the following contents:</a:t>
            </a: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dirty="0"/>
              <a:t>1. Brief history of the </a:t>
            </a:r>
            <a:r>
              <a:rPr lang="en-US" dirty="0" smtClean="0"/>
              <a:t>organization.</a:t>
            </a:r>
            <a:endParaRPr lang="en-US" dirty="0"/>
          </a:p>
          <a:p>
            <a:pPr fontAlgn="base"/>
            <a:r>
              <a:rPr lang="en-US" dirty="0"/>
              <a:t>2. </a:t>
            </a:r>
            <a:r>
              <a:rPr lang="en-US" dirty="0" smtClean="0"/>
              <a:t>organizational </a:t>
            </a:r>
            <a:r>
              <a:rPr lang="en-US" dirty="0"/>
              <a:t>mission, vision, objectives and philosophies.</a:t>
            </a:r>
          </a:p>
          <a:p>
            <a:pPr fontAlgn="base"/>
            <a:r>
              <a:rPr lang="en-US" dirty="0"/>
              <a:t>3. Policies and procedures of the </a:t>
            </a:r>
            <a:r>
              <a:rPr lang="en-US" dirty="0" smtClean="0"/>
              <a:t>organization.</a:t>
            </a:r>
            <a:endParaRPr lang="en-US" dirty="0"/>
          </a:p>
          <a:p>
            <a:pPr fontAlgn="base"/>
            <a:r>
              <a:rPr lang="en-US" dirty="0"/>
              <a:t>4. Rules and regulation of the </a:t>
            </a:r>
            <a:r>
              <a:rPr lang="en-US" dirty="0" smtClean="0"/>
              <a:t>organization.</a:t>
            </a:r>
            <a:endParaRPr lang="en-US" dirty="0"/>
          </a:p>
          <a:p>
            <a:pPr fontAlgn="base"/>
            <a:r>
              <a:rPr lang="en-US" dirty="0"/>
              <a:t>5. </a:t>
            </a:r>
            <a:r>
              <a:rPr lang="en-US" dirty="0" smtClean="0"/>
              <a:t>organizational </a:t>
            </a:r>
            <a:r>
              <a:rPr lang="en-US" dirty="0"/>
              <a:t>structure and authority relationship.</a:t>
            </a:r>
          </a:p>
          <a:p>
            <a:pPr fontAlgn="base"/>
            <a:r>
              <a:rPr lang="en-US" dirty="0"/>
              <a:t>6. Terms and conditions of job including remuneration, working hours, holidays, promotional avenues, etc.</a:t>
            </a:r>
          </a:p>
          <a:p>
            <a:pPr fontAlgn="base"/>
            <a:r>
              <a:rPr lang="en-US" dirty="0"/>
              <a:t>7. Welfare measures like </a:t>
            </a:r>
            <a:r>
              <a:rPr lang="en-US" dirty="0" err="1"/>
              <a:t>subsidised</a:t>
            </a:r>
            <a:r>
              <a:rPr lang="en-US" dirty="0"/>
              <a:t> canteen, transport, health and recreation facilities, etc.</a:t>
            </a:r>
          </a:p>
          <a:p>
            <a:pPr fontAlgn="base"/>
            <a:r>
              <a:rPr lang="en-US" dirty="0"/>
              <a:t>8. Safety measures.</a:t>
            </a:r>
          </a:p>
          <a:p>
            <a:endParaRPr lang="en-US" dirty="0"/>
          </a:p>
        </p:txBody>
      </p:sp>
    </p:spTree>
    <p:extLst>
      <p:ext uri="{BB962C8B-B14F-4D97-AF65-F5344CB8AC3E}">
        <p14:creationId xmlns:p14="http://schemas.microsoft.com/office/powerpoint/2010/main" val="785796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Induction duly helps employees to undergo each and every phase of environment of Company and an introduction to his team and others. It gives them the platform of knowing and understanding the culture and knowing “ Who is who” .It is such a phase which gives a glimpse of entire Organization in that short span.</a:t>
            </a:r>
          </a:p>
        </p:txBody>
      </p:sp>
    </p:spTree>
    <p:extLst>
      <p:ext uri="{BB962C8B-B14F-4D97-AF65-F5344CB8AC3E}">
        <p14:creationId xmlns:p14="http://schemas.microsoft.com/office/powerpoint/2010/main" val="3098507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process:</a:t>
            </a:r>
          </a:p>
          <a:p>
            <a:r>
              <a:rPr lang="en-US" dirty="0"/>
              <a:t>The Induction and Orientation program is done on the basis to make the </a:t>
            </a:r>
            <a:r>
              <a:rPr lang="en-US" dirty="0" smtClean="0"/>
              <a:t>employee Whether </a:t>
            </a:r>
            <a:r>
              <a:rPr lang="en-US" dirty="0"/>
              <a:t>permanent or temporary or trainees get the feel of self-belongingness and work comfortably in the new culture.</a:t>
            </a:r>
          </a:p>
          <a:p>
            <a:r>
              <a:rPr lang="en-US" dirty="0"/>
              <a:t>The molding program might be different for different employees but the purpose is same.</a:t>
            </a:r>
          </a:p>
          <a:p>
            <a:endParaRPr lang="en-US" dirty="0"/>
          </a:p>
        </p:txBody>
      </p:sp>
    </p:spTree>
    <p:extLst>
      <p:ext uri="{BB962C8B-B14F-4D97-AF65-F5344CB8AC3E}">
        <p14:creationId xmlns:p14="http://schemas.microsoft.com/office/powerpoint/2010/main" val="355586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of induction programme</a:t>
            </a:r>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dirty="0"/>
              <a:t>1. To reduce the initial </a:t>
            </a:r>
            <a:r>
              <a:rPr lang="en-US" dirty="0" smtClean="0"/>
              <a:t>hesitation</a:t>
            </a:r>
            <a:r>
              <a:rPr lang="en-US" dirty="0" smtClean="0"/>
              <a:t> </a:t>
            </a:r>
            <a:r>
              <a:rPr lang="en-US" dirty="0"/>
              <a:t>all new entrants feel when they join a new job in a new </a:t>
            </a:r>
            <a:r>
              <a:rPr lang="en-US" dirty="0" smtClean="0"/>
              <a:t>organization.</a:t>
            </a:r>
            <a:endParaRPr lang="en-US" dirty="0"/>
          </a:p>
          <a:p>
            <a:pPr fontAlgn="base"/>
            <a:r>
              <a:rPr lang="en-US" dirty="0"/>
              <a:t>2. To familiarize the new employees with the job, people, work-place, work environment and the </a:t>
            </a:r>
            <a:r>
              <a:rPr lang="en-US" dirty="0" smtClean="0"/>
              <a:t>organization.</a:t>
            </a:r>
            <a:endParaRPr lang="en-US" dirty="0"/>
          </a:p>
          <a:p>
            <a:pPr fontAlgn="base"/>
            <a:r>
              <a:rPr lang="en-US" dirty="0"/>
              <a:t>3. To facilitate outsider – insider </a:t>
            </a:r>
            <a:r>
              <a:rPr lang="en-US" dirty="0" smtClean="0"/>
              <a:t>transition.</a:t>
            </a:r>
          </a:p>
          <a:p>
            <a:pPr fontAlgn="base"/>
            <a:r>
              <a:rPr lang="en-US" dirty="0" smtClean="0"/>
              <a:t>4</a:t>
            </a:r>
            <a:r>
              <a:rPr lang="en-US" dirty="0"/>
              <a:t>. To reduce exploitation by </a:t>
            </a:r>
            <a:r>
              <a:rPr lang="en-US" dirty="0" smtClean="0"/>
              <a:t>other workers.</a:t>
            </a:r>
          </a:p>
          <a:p>
            <a:pPr fontAlgn="base"/>
            <a:r>
              <a:rPr lang="en-US" dirty="0" smtClean="0"/>
              <a:t>5</a:t>
            </a:r>
            <a:r>
              <a:rPr lang="en-US" dirty="0"/>
              <a:t>. To reduce the cultural shock faced in the new </a:t>
            </a:r>
            <a:r>
              <a:rPr lang="en-US" dirty="0" smtClean="0"/>
              <a:t>organization.</a:t>
            </a:r>
            <a:endParaRPr lang="en-US" dirty="0"/>
          </a:p>
          <a:p>
            <a:endParaRPr lang="en-US" dirty="0"/>
          </a:p>
        </p:txBody>
      </p:sp>
    </p:spTree>
    <p:extLst>
      <p:ext uri="{BB962C8B-B14F-4D97-AF65-F5344CB8AC3E}">
        <p14:creationId xmlns:p14="http://schemas.microsoft.com/office/powerpoint/2010/main" val="380679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Contents of induction programme:</a:t>
            </a:r>
            <a:br>
              <a:rPr lang="en-US" b="1" dirty="0"/>
            </a:br>
            <a:endParaRPr lang="en-US" dirty="0"/>
          </a:p>
        </p:txBody>
      </p:sp>
      <p:sp>
        <p:nvSpPr>
          <p:cNvPr id="3" name="Content Placeholder 2"/>
          <p:cNvSpPr>
            <a:spLocks noGrp="1"/>
          </p:cNvSpPr>
          <p:nvPr>
            <p:ph idx="1"/>
          </p:nvPr>
        </p:nvSpPr>
        <p:spPr/>
        <p:txBody>
          <a:bodyPr/>
          <a:lstStyle/>
          <a:p>
            <a:r>
              <a:rPr lang="en-US" dirty="0"/>
              <a:t>The induction programme may be informal or formal. These are discussed one by one.</a:t>
            </a:r>
          </a:p>
        </p:txBody>
      </p:sp>
    </p:spTree>
    <p:extLst>
      <p:ext uri="{BB962C8B-B14F-4D97-AF65-F5344CB8AC3E}">
        <p14:creationId xmlns:p14="http://schemas.microsoft.com/office/powerpoint/2010/main" val="1516528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Informal Induction:</a:t>
            </a:r>
            <a:endParaRPr lang="en-US" dirty="0"/>
          </a:p>
        </p:txBody>
      </p:sp>
      <p:sp>
        <p:nvSpPr>
          <p:cNvPr id="3" name="Content Placeholder 2"/>
          <p:cNvSpPr>
            <a:spLocks noGrp="1"/>
          </p:cNvSpPr>
          <p:nvPr>
            <p:ph idx="1"/>
          </p:nvPr>
        </p:nvSpPr>
        <p:spPr/>
        <p:txBody>
          <a:bodyPr/>
          <a:lstStyle/>
          <a:p>
            <a:r>
              <a:rPr lang="en-US" dirty="0"/>
              <a:t>This is an unplanned induction programme. This may be simply an introduction to the new entrant about the job and </a:t>
            </a:r>
            <a:r>
              <a:rPr lang="en-US" dirty="0" smtClean="0"/>
              <a:t>organization. </a:t>
            </a:r>
            <a:r>
              <a:rPr lang="en-US" dirty="0"/>
              <a:t>Such type of induction programme is generally carried out by the medium and small-scale units. Usually, informal induction programme needs to be brief- lasting for one hour or so.</a:t>
            </a:r>
          </a:p>
        </p:txBody>
      </p:sp>
    </p:spTree>
    <p:extLst>
      <p:ext uri="{BB962C8B-B14F-4D97-AF65-F5344CB8AC3E}">
        <p14:creationId xmlns:p14="http://schemas.microsoft.com/office/powerpoint/2010/main" val="1338089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Informal induction programme itself may be in the following two versions: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89713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 Supervisory System:</a:t>
            </a:r>
            <a:endParaRPr lang="en-US" dirty="0"/>
          </a:p>
        </p:txBody>
      </p:sp>
      <p:sp>
        <p:nvSpPr>
          <p:cNvPr id="3" name="Content Placeholder 2"/>
          <p:cNvSpPr>
            <a:spLocks noGrp="1"/>
          </p:cNvSpPr>
          <p:nvPr>
            <p:ph idx="1"/>
          </p:nvPr>
        </p:nvSpPr>
        <p:spPr/>
        <p:txBody>
          <a:bodyPr/>
          <a:lstStyle/>
          <a:p>
            <a:r>
              <a:rPr lang="en-US" dirty="0"/>
              <a:t>In this system, the immediate job supervisor conducts the induction programme for the new entrant. The supervisor briefs the new comer about the job, the department, introduces to the colleagues, and takes him round the sections/divisions which are related to his job.</a:t>
            </a:r>
          </a:p>
        </p:txBody>
      </p:sp>
    </p:spTree>
    <p:extLst>
      <p:ext uri="{BB962C8B-B14F-4D97-AF65-F5344CB8AC3E}">
        <p14:creationId xmlns:p14="http://schemas.microsoft.com/office/powerpoint/2010/main" val="6911773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(ii) Buddy or sponsor system:</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the ‘Buddy System’, the immediate supervisor assigns the responsibility of induction of the new entrant to an old employee. The old employee acts as friend</a:t>
            </a:r>
            <a:r>
              <a:rPr lang="en-US"/>
              <a:t>, </a:t>
            </a:r>
            <a:r>
              <a:rPr lang="en-US" smtClean="0"/>
              <a:t>guide </a:t>
            </a:r>
            <a:r>
              <a:rPr lang="en-US" dirty="0"/>
              <a:t>to the new comer. In order to introduce the new comer to the job and the </a:t>
            </a:r>
            <a:r>
              <a:rPr lang="en-US" dirty="0" smtClean="0"/>
              <a:t>organization, </a:t>
            </a:r>
            <a:r>
              <a:rPr lang="en-US" dirty="0"/>
              <a:t>the guide, i.e., the old employee arranges meetings with other persons and departments and also supplies him with relevant documents/literature regard­ing rules, regulations and other details of the </a:t>
            </a:r>
            <a:r>
              <a:rPr lang="en-US" dirty="0" smtClean="0"/>
              <a:t>organization.</a:t>
            </a:r>
            <a:endParaRPr lang="en-US" dirty="0"/>
          </a:p>
        </p:txBody>
      </p:sp>
    </p:spTree>
    <p:extLst>
      <p:ext uri="{BB962C8B-B14F-4D97-AF65-F5344CB8AC3E}">
        <p14:creationId xmlns:p14="http://schemas.microsoft.com/office/powerpoint/2010/main" val="312637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622</Words>
  <Application>Microsoft Office PowerPoint</Application>
  <PresentationFormat>On-screen Show (4:3)</PresentationFormat>
  <Paragraphs>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Induction </vt:lpstr>
      <vt:lpstr>PowerPoint Presentation</vt:lpstr>
      <vt:lpstr>PowerPoint Presentation</vt:lpstr>
      <vt:lpstr>Importance of induction programme</vt:lpstr>
      <vt:lpstr>Contents of induction programme: </vt:lpstr>
      <vt:lpstr>Informal Induction:</vt:lpstr>
      <vt:lpstr>Informal induction programme itself may be in the following two versions:</vt:lpstr>
      <vt:lpstr>(i) Supervisory System:</vt:lpstr>
      <vt:lpstr>(ii) Buddy or sponsor system:</vt:lpstr>
      <vt:lpstr>Formal Induction:</vt:lpstr>
      <vt:lpstr>A formal induction programme, thus, includes the following contents: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dc:title>
  <dc:creator>dell laptop</dc:creator>
  <cp:lastModifiedBy>dell laptop</cp:lastModifiedBy>
  <cp:revision>8</cp:revision>
  <dcterms:created xsi:type="dcterms:W3CDTF">2016-08-29T14:14:08Z</dcterms:created>
  <dcterms:modified xsi:type="dcterms:W3CDTF">2016-09-28T04:10:03Z</dcterms:modified>
</cp:coreProperties>
</file>