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4" r:id="rId1"/>
  </p:sldMasterIdLst>
  <p:notesMasterIdLst>
    <p:notesMasterId r:id="rId14"/>
  </p:notes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59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CBDF51-3D75-4889-8E7A-75657C7F1AC1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C66E8C9-1785-4C22-BD4E-735AA9AF365A}">
      <dgm:prSet/>
      <dgm:spPr/>
      <dgm:t>
        <a:bodyPr/>
        <a:lstStyle/>
        <a:p>
          <a:pPr rtl="0"/>
          <a:r>
            <a:rPr lang="en-US" smtClean="0"/>
            <a:t>UGC-Infonet</a:t>
          </a:r>
          <a:endParaRPr lang="en-IN"/>
        </a:p>
      </dgm:t>
    </dgm:pt>
    <dgm:pt modelId="{9A7B6229-4850-4BD0-867F-04D8D67A684C}" type="parTrans" cxnId="{AD341671-C3F6-47B3-A600-E4B5CDA325F6}">
      <dgm:prSet/>
      <dgm:spPr/>
      <dgm:t>
        <a:bodyPr/>
        <a:lstStyle/>
        <a:p>
          <a:endParaRPr lang="en-US"/>
        </a:p>
      </dgm:t>
    </dgm:pt>
    <dgm:pt modelId="{64FF2EA7-5F96-4199-BF68-D13ABB8FC7CC}" type="sibTrans" cxnId="{AD341671-C3F6-47B3-A600-E4B5CDA325F6}">
      <dgm:prSet/>
      <dgm:spPr/>
      <dgm:t>
        <a:bodyPr/>
        <a:lstStyle/>
        <a:p>
          <a:endParaRPr lang="en-US"/>
        </a:p>
      </dgm:t>
    </dgm:pt>
    <dgm:pt modelId="{31E0797C-B89E-4DF9-8FC7-D612F9DBD34C}">
      <dgm:prSet/>
      <dgm:spPr/>
      <dgm:t>
        <a:bodyPr/>
        <a:lstStyle/>
        <a:p>
          <a:pPr rtl="0"/>
          <a:r>
            <a:rPr lang="en-US" smtClean="0"/>
            <a:t>NLIST</a:t>
          </a:r>
          <a:endParaRPr lang="en-IN"/>
        </a:p>
      </dgm:t>
    </dgm:pt>
    <dgm:pt modelId="{239896DE-305A-44AB-AC43-283C5C5A92F4}" type="parTrans" cxnId="{AFD439F2-BB8B-4731-945D-F9B7F5FA1412}">
      <dgm:prSet/>
      <dgm:spPr/>
      <dgm:t>
        <a:bodyPr/>
        <a:lstStyle/>
        <a:p>
          <a:endParaRPr lang="en-US"/>
        </a:p>
      </dgm:t>
    </dgm:pt>
    <dgm:pt modelId="{62FF48C6-1E6C-4B66-8C1A-F3185D5DC993}" type="sibTrans" cxnId="{AFD439F2-BB8B-4731-945D-F9B7F5FA1412}">
      <dgm:prSet/>
      <dgm:spPr/>
      <dgm:t>
        <a:bodyPr/>
        <a:lstStyle/>
        <a:p>
          <a:endParaRPr lang="en-US"/>
        </a:p>
      </dgm:t>
    </dgm:pt>
    <dgm:pt modelId="{3F28EBB2-B755-484D-ABB4-2F17167A4CBA}">
      <dgm:prSet/>
      <dgm:spPr/>
      <dgm:t>
        <a:bodyPr/>
        <a:lstStyle/>
        <a:p>
          <a:pPr rtl="0"/>
          <a:r>
            <a:rPr lang="en-US" smtClean="0"/>
            <a:t>INDEST-AICTE</a:t>
          </a:r>
          <a:endParaRPr lang="en-IN"/>
        </a:p>
      </dgm:t>
    </dgm:pt>
    <dgm:pt modelId="{EF8294A6-CF1B-4A7F-A0B2-E939F013A3EC}" type="parTrans" cxnId="{A2B5A7B4-B255-4FC1-8334-4A14FAD0EC7A}">
      <dgm:prSet/>
      <dgm:spPr/>
      <dgm:t>
        <a:bodyPr/>
        <a:lstStyle/>
        <a:p>
          <a:endParaRPr lang="en-US"/>
        </a:p>
      </dgm:t>
    </dgm:pt>
    <dgm:pt modelId="{212E28B1-D982-4210-995C-49380F47AB79}" type="sibTrans" cxnId="{A2B5A7B4-B255-4FC1-8334-4A14FAD0EC7A}">
      <dgm:prSet/>
      <dgm:spPr/>
      <dgm:t>
        <a:bodyPr/>
        <a:lstStyle/>
        <a:p>
          <a:endParaRPr lang="en-US"/>
        </a:p>
      </dgm:t>
    </dgm:pt>
    <dgm:pt modelId="{C55FC06E-3CA8-40C8-9FF6-8DBACC6C8A88}" type="pres">
      <dgm:prSet presAssocID="{D7CBDF51-3D75-4889-8E7A-75657C7F1AC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E5AA02-14A7-49E0-A8ED-8FCD51F71452}" type="pres">
      <dgm:prSet presAssocID="{5C66E8C9-1785-4C22-BD4E-735AA9AF365A}" presName="circ1" presStyleLbl="vennNode1" presStyleIdx="0" presStyleCnt="3"/>
      <dgm:spPr/>
      <dgm:t>
        <a:bodyPr/>
        <a:lstStyle/>
        <a:p>
          <a:endParaRPr lang="en-US"/>
        </a:p>
      </dgm:t>
    </dgm:pt>
    <dgm:pt modelId="{D4CE8467-F754-4E73-B2CC-57C702483368}" type="pres">
      <dgm:prSet presAssocID="{5C66E8C9-1785-4C22-BD4E-735AA9AF365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B06B6D-F9F1-4340-A4E5-6229F565F969}" type="pres">
      <dgm:prSet presAssocID="{31E0797C-B89E-4DF9-8FC7-D612F9DBD34C}" presName="circ2" presStyleLbl="vennNode1" presStyleIdx="1" presStyleCnt="3"/>
      <dgm:spPr/>
      <dgm:t>
        <a:bodyPr/>
        <a:lstStyle/>
        <a:p>
          <a:endParaRPr lang="en-US"/>
        </a:p>
      </dgm:t>
    </dgm:pt>
    <dgm:pt modelId="{8977D92D-5634-40D9-9DAB-1602E0A56510}" type="pres">
      <dgm:prSet presAssocID="{31E0797C-B89E-4DF9-8FC7-D612F9DBD34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853822-70EF-4632-ABB4-7329D5B9232B}" type="pres">
      <dgm:prSet presAssocID="{3F28EBB2-B755-484D-ABB4-2F17167A4CBA}" presName="circ3" presStyleLbl="vennNode1" presStyleIdx="2" presStyleCnt="3"/>
      <dgm:spPr/>
      <dgm:t>
        <a:bodyPr/>
        <a:lstStyle/>
        <a:p>
          <a:endParaRPr lang="en-US"/>
        </a:p>
      </dgm:t>
    </dgm:pt>
    <dgm:pt modelId="{768B2BC5-B905-470F-A577-F1E9669CD749}" type="pres">
      <dgm:prSet presAssocID="{3F28EBB2-B755-484D-ABB4-2F17167A4CB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FA9D011-0433-4B50-8208-CB748DC65BAC}" type="presOf" srcId="{3F28EBB2-B755-484D-ABB4-2F17167A4CBA}" destId="{768B2BC5-B905-470F-A577-F1E9669CD749}" srcOrd="1" destOrd="0" presId="urn:microsoft.com/office/officeart/2005/8/layout/venn1"/>
    <dgm:cxn modelId="{A2B5A7B4-B255-4FC1-8334-4A14FAD0EC7A}" srcId="{D7CBDF51-3D75-4889-8E7A-75657C7F1AC1}" destId="{3F28EBB2-B755-484D-ABB4-2F17167A4CBA}" srcOrd="2" destOrd="0" parTransId="{EF8294A6-CF1B-4A7F-A0B2-E939F013A3EC}" sibTransId="{212E28B1-D982-4210-995C-49380F47AB79}"/>
    <dgm:cxn modelId="{AD341671-C3F6-47B3-A600-E4B5CDA325F6}" srcId="{D7CBDF51-3D75-4889-8E7A-75657C7F1AC1}" destId="{5C66E8C9-1785-4C22-BD4E-735AA9AF365A}" srcOrd="0" destOrd="0" parTransId="{9A7B6229-4850-4BD0-867F-04D8D67A684C}" sibTransId="{64FF2EA7-5F96-4199-BF68-D13ABB8FC7CC}"/>
    <dgm:cxn modelId="{F00169CA-4A54-4130-832A-6A3BC9574F72}" type="presOf" srcId="{5C66E8C9-1785-4C22-BD4E-735AA9AF365A}" destId="{D4CE8467-F754-4E73-B2CC-57C702483368}" srcOrd="1" destOrd="0" presId="urn:microsoft.com/office/officeart/2005/8/layout/venn1"/>
    <dgm:cxn modelId="{3A924C84-BC5B-45BD-8788-C67D3B80F1E3}" type="presOf" srcId="{31E0797C-B89E-4DF9-8FC7-D612F9DBD34C}" destId="{C5B06B6D-F9F1-4340-A4E5-6229F565F969}" srcOrd="0" destOrd="0" presId="urn:microsoft.com/office/officeart/2005/8/layout/venn1"/>
    <dgm:cxn modelId="{D75A0C31-1CDA-4375-AC53-0CA7AD474905}" type="presOf" srcId="{31E0797C-B89E-4DF9-8FC7-D612F9DBD34C}" destId="{8977D92D-5634-40D9-9DAB-1602E0A56510}" srcOrd="1" destOrd="0" presId="urn:microsoft.com/office/officeart/2005/8/layout/venn1"/>
    <dgm:cxn modelId="{660FC044-509A-442B-9F53-120920D96E74}" type="presOf" srcId="{D7CBDF51-3D75-4889-8E7A-75657C7F1AC1}" destId="{C55FC06E-3CA8-40C8-9FF6-8DBACC6C8A88}" srcOrd="0" destOrd="0" presId="urn:microsoft.com/office/officeart/2005/8/layout/venn1"/>
    <dgm:cxn modelId="{10FEBFA5-1461-4066-9F1D-F8B63D94BAA6}" type="presOf" srcId="{3F28EBB2-B755-484D-ABB4-2F17167A4CBA}" destId="{1D853822-70EF-4632-ABB4-7329D5B9232B}" srcOrd="0" destOrd="0" presId="urn:microsoft.com/office/officeart/2005/8/layout/venn1"/>
    <dgm:cxn modelId="{490AF284-AAC1-4780-A8F4-C09BD9BEB2D6}" type="presOf" srcId="{5C66E8C9-1785-4C22-BD4E-735AA9AF365A}" destId="{B9E5AA02-14A7-49E0-A8ED-8FCD51F71452}" srcOrd="0" destOrd="0" presId="urn:microsoft.com/office/officeart/2005/8/layout/venn1"/>
    <dgm:cxn modelId="{AFD439F2-BB8B-4731-945D-F9B7F5FA1412}" srcId="{D7CBDF51-3D75-4889-8E7A-75657C7F1AC1}" destId="{31E0797C-B89E-4DF9-8FC7-D612F9DBD34C}" srcOrd="1" destOrd="0" parTransId="{239896DE-305A-44AB-AC43-283C5C5A92F4}" sibTransId="{62FF48C6-1E6C-4B66-8C1A-F3185D5DC993}"/>
    <dgm:cxn modelId="{7D5FD1CC-DC28-41D1-9E50-B722D3FBDAA6}" type="presParOf" srcId="{C55FC06E-3CA8-40C8-9FF6-8DBACC6C8A88}" destId="{B9E5AA02-14A7-49E0-A8ED-8FCD51F71452}" srcOrd="0" destOrd="0" presId="urn:microsoft.com/office/officeart/2005/8/layout/venn1"/>
    <dgm:cxn modelId="{3267B077-571C-42DA-8051-29AC6E6A9F82}" type="presParOf" srcId="{C55FC06E-3CA8-40C8-9FF6-8DBACC6C8A88}" destId="{D4CE8467-F754-4E73-B2CC-57C702483368}" srcOrd="1" destOrd="0" presId="urn:microsoft.com/office/officeart/2005/8/layout/venn1"/>
    <dgm:cxn modelId="{29878407-9C87-48A6-9F4B-B3234B589459}" type="presParOf" srcId="{C55FC06E-3CA8-40C8-9FF6-8DBACC6C8A88}" destId="{C5B06B6D-F9F1-4340-A4E5-6229F565F969}" srcOrd="2" destOrd="0" presId="urn:microsoft.com/office/officeart/2005/8/layout/venn1"/>
    <dgm:cxn modelId="{5F414F86-57DC-4DC5-8FD6-8A92AB26F21B}" type="presParOf" srcId="{C55FC06E-3CA8-40C8-9FF6-8DBACC6C8A88}" destId="{8977D92D-5634-40D9-9DAB-1602E0A56510}" srcOrd="3" destOrd="0" presId="urn:microsoft.com/office/officeart/2005/8/layout/venn1"/>
    <dgm:cxn modelId="{946D6EF7-42B2-4A9D-98F3-B11F68283820}" type="presParOf" srcId="{C55FC06E-3CA8-40C8-9FF6-8DBACC6C8A88}" destId="{1D853822-70EF-4632-ABB4-7329D5B9232B}" srcOrd="4" destOrd="0" presId="urn:microsoft.com/office/officeart/2005/8/layout/venn1"/>
    <dgm:cxn modelId="{7EF32307-0396-48BD-A28F-81792915B0EE}" type="presParOf" srcId="{C55FC06E-3CA8-40C8-9FF6-8DBACC6C8A88}" destId="{768B2BC5-B905-470F-A577-F1E9669CD749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E5AA02-14A7-49E0-A8ED-8FCD51F71452}">
      <dsp:nvSpPr>
        <dsp:cNvPr id="0" name=""/>
        <dsp:cNvSpPr/>
      </dsp:nvSpPr>
      <dsp:spPr>
        <a:xfrm>
          <a:off x="3885247" y="57189"/>
          <a:ext cx="2745105" cy="274510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smtClean="0"/>
            <a:t>UGC-Infonet</a:t>
          </a:r>
          <a:endParaRPr lang="en-IN" sz="3700" kern="1200"/>
        </a:p>
      </dsp:txBody>
      <dsp:txXfrm>
        <a:off x="4251261" y="537583"/>
        <a:ext cx="2013077" cy="1235297"/>
      </dsp:txXfrm>
    </dsp:sp>
    <dsp:sp modelId="{C5B06B6D-F9F1-4340-A4E5-6229F565F969}">
      <dsp:nvSpPr>
        <dsp:cNvPr id="0" name=""/>
        <dsp:cNvSpPr/>
      </dsp:nvSpPr>
      <dsp:spPr>
        <a:xfrm>
          <a:off x="4875772" y="1772880"/>
          <a:ext cx="2745105" cy="274510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smtClean="0"/>
            <a:t>NLIST</a:t>
          </a:r>
          <a:endParaRPr lang="en-IN" sz="3700" kern="1200"/>
        </a:p>
      </dsp:txBody>
      <dsp:txXfrm>
        <a:off x="5715317" y="2482032"/>
        <a:ext cx="1647063" cy="1509807"/>
      </dsp:txXfrm>
    </dsp:sp>
    <dsp:sp modelId="{1D853822-70EF-4632-ABB4-7329D5B9232B}">
      <dsp:nvSpPr>
        <dsp:cNvPr id="0" name=""/>
        <dsp:cNvSpPr/>
      </dsp:nvSpPr>
      <dsp:spPr>
        <a:xfrm>
          <a:off x="2894722" y="1772880"/>
          <a:ext cx="2745105" cy="274510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smtClean="0"/>
            <a:t>INDEST-AICTE</a:t>
          </a:r>
          <a:endParaRPr lang="en-IN" sz="3700" kern="1200"/>
        </a:p>
      </dsp:txBody>
      <dsp:txXfrm>
        <a:off x="3153219" y="2482032"/>
        <a:ext cx="1647063" cy="15098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647CF-2976-4C7E-95B2-97B7648207A2}" type="datetimeFigureOut">
              <a:rPr lang="en-IN" smtClean="0"/>
              <a:t>09/02/2020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A9B09-C117-40D5-BB5A-DA03279B0F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54915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0F21-C312-4C20-9A9E-166039C60241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7653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CD26B-771E-426B-A94B-773575A6D992}" type="datetimeFigureOut">
              <a:rPr lang="en-IN" smtClean="0"/>
              <a:t>09/02/2020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DD9ED9FE-4F0D-4228-9264-4F871B6E45F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76324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  <p:sndAc>
          <p:stSnd>
            <p:snd r:embed="rId1" name="arrow.wav"/>
          </p:stSnd>
        </p:sndAc>
      </p:transition>
    </mc:Choice>
    <mc:Fallback>
      <p:transition spd="slow">
        <p:fade/>
        <p:sndAc>
          <p:stSnd>
            <p:snd r:embed="rId1" name="arrow.wav"/>
          </p:stSnd>
        </p:sndAc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CD26B-771E-426B-A94B-773575A6D992}" type="datetimeFigureOut">
              <a:rPr lang="en-IN" smtClean="0"/>
              <a:t>09/02/2020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DD9ED9FE-4F0D-4228-9264-4F871B6E45F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81491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  <p:sndAc>
          <p:stSnd>
            <p:snd r:embed="rId1" name="arrow.wav"/>
          </p:stSnd>
        </p:sndAc>
      </p:transition>
    </mc:Choice>
    <mc:Fallback>
      <p:transition spd="slow">
        <p:fade/>
        <p:sndAc>
          <p:stSnd>
            <p:snd r:embed="rId1" name="arrow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CD26B-771E-426B-A94B-773575A6D992}" type="datetimeFigureOut">
              <a:rPr lang="en-IN" smtClean="0"/>
              <a:t>09/02/2020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DD9ED9FE-4F0D-4228-9264-4F871B6E45F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33313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  <p:sndAc>
          <p:stSnd>
            <p:snd r:embed="rId1" name="arrow.wav"/>
          </p:stSnd>
        </p:sndAc>
      </p:transition>
    </mc:Choice>
    <mc:Fallback>
      <p:transition spd="slow">
        <p:fade/>
        <p:sndAc>
          <p:stSnd>
            <p:snd r:embed="rId1" name="arrow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CD26B-771E-426B-A94B-773575A6D992}" type="datetimeFigureOut">
              <a:rPr lang="en-IN" smtClean="0"/>
              <a:t>09/02/2020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D9ED9FE-4F0D-4228-9264-4F871B6E45F6}" type="slidenum">
              <a:rPr lang="en-IN" smtClean="0"/>
              <a:t>‹#›</a:t>
            </a:fld>
            <a:endParaRPr lang="en-IN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62566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  <p:sndAc>
          <p:stSnd>
            <p:snd r:embed="rId1" name="arrow.wav"/>
          </p:stSnd>
        </p:sndAc>
      </p:transition>
    </mc:Choice>
    <mc:Fallback>
      <p:transition spd="slow">
        <p:fade/>
        <p:sndAc>
          <p:stSnd>
            <p:snd r:embed="rId1" name="arrow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CD26B-771E-426B-A94B-773575A6D992}" type="datetimeFigureOut">
              <a:rPr lang="en-IN" smtClean="0"/>
              <a:t>09/02/2020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D9ED9FE-4F0D-4228-9264-4F871B6E45F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745102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  <p:sndAc>
          <p:stSnd>
            <p:snd r:embed="rId1" name="arrow.wav"/>
          </p:stSnd>
        </p:sndAc>
      </p:transition>
    </mc:Choice>
    <mc:Fallback>
      <p:transition spd="slow">
        <p:fade/>
        <p:sndAc>
          <p:stSnd>
            <p:snd r:embed="rId1" name="arrow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CD26B-771E-426B-A94B-773575A6D992}" type="datetimeFigureOut">
              <a:rPr lang="en-IN" smtClean="0"/>
              <a:t>09/02/2020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D9FE-4F0D-4228-9264-4F871B6E45F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63954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  <p:sndAc>
          <p:stSnd>
            <p:snd r:embed="rId1" name="arrow.wav"/>
          </p:stSnd>
        </p:sndAc>
      </p:transition>
    </mc:Choice>
    <mc:Fallback>
      <p:transition spd="slow">
        <p:fade/>
        <p:sndAc>
          <p:stSnd>
            <p:snd r:embed="rId1" name="arrow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CD26B-771E-426B-A94B-773575A6D992}" type="datetimeFigureOut">
              <a:rPr lang="en-IN" smtClean="0"/>
              <a:t>09/02/2020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D9FE-4F0D-4228-9264-4F871B6E45F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01260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  <p:sndAc>
          <p:stSnd>
            <p:snd r:embed="rId1" name="arrow.wav"/>
          </p:stSnd>
        </p:sndAc>
      </p:transition>
    </mc:Choice>
    <mc:Fallback>
      <p:transition spd="slow">
        <p:fade/>
        <p:sndAc>
          <p:stSnd>
            <p:snd r:embed="rId1" name="arrow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CD26B-771E-426B-A94B-773575A6D992}" type="datetimeFigureOut">
              <a:rPr lang="en-IN" smtClean="0"/>
              <a:t>09/02/2020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D9FE-4F0D-4228-9264-4F871B6E45F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34449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  <p:sndAc>
          <p:stSnd>
            <p:snd r:embed="rId1" name="arrow.wav"/>
          </p:stSnd>
        </p:sndAc>
      </p:transition>
    </mc:Choice>
    <mc:Fallback>
      <p:transition spd="slow">
        <p:fade/>
        <p:sndAc>
          <p:stSnd>
            <p:snd r:embed="rId1" name="arrow.wav"/>
          </p:stSnd>
        </p:sndAc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5AFCD26B-771E-426B-A94B-773575A6D992}" type="datetimeFigureOut">
              <a:rPr lang="en-IN" smtClean="0"/>
              <a:t>09/02/2020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DD9ED9FE-4F0D-4228-9264-4F871B6E45F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72874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  <p:sndAc>
          <p:stSnd>
            <p:snd r:embed="rId1" name="arrow.wav"/>
          </p:stSnd>
        </p:sndAc>
      </p:transition>
    </mc:Choice>
    <mc:Fallback>
      <p:transition spd="slow">
        <p:fade/>
        <p:sndAc>
          <p:stSnd>
            <p:snd r:embed="rId1" name="arrow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CD26B-771E-426B-A94B-773575A6D992}" type="datetimeFigureOut">
              <a:rPr lang="en-IN" smtClean="0"/>
              <a:t>09/02/2020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D9FE-4F0D-4228-9264-4F871B6E45F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62522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  <p:sndAc>
          <p:stSnd>
            <p:snd r:embed="rId1" name="arrow.wav"/>
          </p:stSnd>
        </p:sndAc>
      </p:transition>
    </mc:Choice>
    <mc:Fallback>
      <p:transition spd="slow">
        <p:fade/>
        <p:sndAc>
          <p:stSnd>
            <p:snd r:embed="rId1" name="arrow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CD26B-771E-426B-A94B-773575A6D992}" type="datetimeFigureOut">
              <a:rPr lang="en-IN" smtClean="0"/>
              <a:t>09/02/2020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D9ED9FE-4F0D-4228-9264-4F871B6E45F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01969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  <p:sndAc>
          <p:stSnd>
            <p:snd r:embed="rId1" name="arrow.wav"/>
          </p:stSnd>
        </p:sndAc>
      </p:transition>
    </mc:Choice>
    <mc:Fallback>
      <p:transition spd="slow">
        <p:fade/>
        <p:sndAc>
          <p:stSnd>
            <p:snd r:embed="rId1" name="arrow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CD26B-771E-426B-A94B-773575A6D992}" type="datetimeFigureOut">
              <a:rPr lang="en-IN" smtClean="0"/>
              <a:t>09/02/2020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D9FE-4F0D-4228-9264-4F871B6E45F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76441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  <p:sndAc>
          <p:stSnd>
            <p:snd r:embed="rId1" name="arrow.wav"/>
          </p:stSnd>
        </p:sndAc>
      </p:transition>
    </mc:Choice>
    <mc:Fallback>
      <p:transition spd="slow">
        <p:fade/>
        <p:sndAc>
          <p:stSnd>
            <p:snd r:embed="rId1" name="arrow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CD26B-771E-426B-A94B-773575A6D992}" type="datetimeFigureOut">
              <a:rPr lang="en-IN" smtClean="0"/>
              <a:t>09/02/2020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D9FE-4F0D-4228-9264-4F871B6E45F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17757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  <p:sndAc>
          <p:stSnd>
            <p:snd r:embed="rId1" name="arrow.wav"/>
          </p:stSnd>
        </p:sndAc>
      </p:transition>
    </mc:Choice>
    <mc:Fallback>
      <p:transition spd="slow">
        <p:fade/>
        <p:sndAc>
          <p:stSnd>
            <p:snd r:embed="rId1" name="arrow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CD26B-771E-426B-A94B-773575A6D992}" type="datetimeFigureOut">
              <a:rPr lang="en-IN" smtClean="0"/>
              <a:t>09/02/2020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D9FE-4F0D-4228-9264-4F871B6E45F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39093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  <p:sndAc>
          <p:stSnd>
            <p:snd r:embed="rId1" name="arrow.wav"/>
          </p:stSnd>
        </p:sndAc>
      </p:transition>
    </mc:Choice>
    <mc:Fallback>
      <p:transition spd="slow">
        <p:fade/>
        <p:sndAc>
          <p:stSnd>
            <p:snd r:embed="rId1" name="arrow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CD26B-771E-426B-A94B-773575A6D992}" type="datetimeFigureOut">
              <a:rPr lang="en-IN" smtClean="0"/>
              <a:t>09/02/2020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D9FE-4F0D-4228-9264-4F871B6E45F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9950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  <p:sndAc>
          <p:stSnd>
            <p:snd r:embed="rId1" name="arrow.wav"/>
          </p:stSnd>
        </p:sndAc>
      </p:transition>
    </mc:Choice>
    <mc:Fallback>
      <p:transition spd="slow">
        <p:fade/>
        <p:sndAc>
          <p:stSnd>
            <p:snd r:embed="rId1" name="arrow.wav"/>
          </p:stSnd>
        </p:sndAc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CD26B-771E-426B-A94B-773575A6D992}" type="datetimeFigureOut">
              <a:rPr lang="en-IN" smtClean="0"/>
              <a:t>09/02/2020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D9FE-4F0D-4228-9264-4F871B6E45F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1604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  <p:sndAc>
          <p:stSnd>
            <p:snd r:embed="rId1" name="arrow.wav"/>
          </p:stSnd>
        </p:sndAc>
      </p:transition>
    </mc:Choice>
    <mc:Fallback>
      <p:transition spd="slow">
        <p:fade/>
        <p:sndAc>
          <p:stSnd>
            <p:snd r:embed="rId1" name="arrow.wav"/>
          </p:stSnd>
        </p:sndAc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CD26B-771E-426B-A94B-773575A6D992}" type="datetimeFigureOut">
              <a:rPr lang="en-IN" smtClean="0"/>
              <a:t>09/02/2020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D9FE-4F0D-4228-9264-4F871B6E45F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30932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  <p:sndAc>
          <p:stSnd>
            <p:snd r:embed="rId1" name="arrow.wav"/>
          </p:stSnd>
        </p:sndAc>
      </p:transition>
    </mc:Choice>
    <mc:Fallback>
      <p:transition spd="slow">
        <p:fade/>
        <p:sndAc>
          <p:stSnd>
            <p:snd r:embed="rId1" name="arrow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CD26B-771E-426B-A94B-773575A6D992}" type="datetimeFigureOut">
              <a:rPr lang="en-IN" smtClean="0"/>
              <a:t>09/02/2020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ED9FE-4F0D-4228-9264-4F871B6E45F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17301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  <p:sldLayoutId id="2147483906" r:id="rId12"/>
    <p:sldLayoutId id="2147483907" r:id="rId13"/>
    <p:sldLayoutId id="2147483908" r:id="rId14"/>
    <p:sldLayoutId id="2147483909" r:id="rId15"/>
    <p:sldLayoutId id="2147483910" r:id="rId16"/>
    <p:sldLayoutId id="2147483911" r:id="rId17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  <p:sndAc>
          <p:stSnd>
            <p:snd r:embed="rId19" name="arrow.wav"/>
          </p:stSnd>
        </p:sndAc>
      </p:transition>
    </mc:Choice>
    <mc:Fallback>
      <p:transition spd="slow">
        <p:fade/>
        <p:sndAc>
          <p:stSnd>
            <p:snd r:embed="rId19" name="arrow.wav"/>
          </p:stSnd>
        </p:sndAc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hare.net/Mohitktomer/ugc-infonet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nflibnet.ac.in/downloads/brochure/eshodhsindhu.pdf" TargetMode="External"/><Relationship Id="rId5" Type="http://schemas.openxmlformats.org/officeDocument/2006/relationships/hyperlink" Target="https://wikieducator.org/UGC_Infonet/" TargetMode="External"/><Relationship Id="rId4" Type="http://schemas.openxmlformats.org/officeDocument/2006/relationships/hyperlink" Target="https://www.researchgate.net/publication/228673706_UGC-INFONET_Digital_Library_Consortium_Present_Services_and_Future_Endeavours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audio" Target="../media/audio1.wav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hyperlink" Target="mailto:dcsa.bmu@gmail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UGC </a:t>
            </a:r>
            <a:r>
              <a:rPr lang="en-US" dirty="0" err="1" smtClean="0"/>
              <a:t>InfoNet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en-US" dirty="0" smtClean="0"/>
              <a:t>Dr. Devender </a:t>
            </a:r>
            <a:r>
              <a:rPr lang="en-US" dirty="0" smtClean="0"/>
              <a:t>Kumar</a:t>
            </a:r>
          </a:p>
          <a:p>
            <a:pPr algn="l"/>
            <a:r>
              <a:rPr lang="en-US" dirty="0" smtClean="0"/>
              <a:t>Faculty of Management &amp; Commerce</a:t>
            </a:r>
          </a:p>
          <a:p>
            <a:pPr algn="l"/>
            <a:r>
              <a:rPr lang="en-US" dirty="0" smtClean="0"/>
              <a:t>Associate Professor, Baba Mastnath University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690183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  <p:sndAc>
          <p:stSnd>
            <p:snd r:embed="rId2" name="arrow.wav"/>
          </p:stSnd>
        </p:sndAc>
      </p:transition>
    </mc:Choice>
    <mc:Fallback>
      <p:transition spd="slow">
        <p:fade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Fullforms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NLIST</a:t>
            </a:r>
            <a:r>
              <a:rPr lang="en-US" dirty="0" smtClean="0"/>
              <a:t> - </a:t>
            </a:r>
            <a:r>
              <a:rPr lang="en-IN" dirty="0" smtClean="0"/>
              <a:t>National Library and Information services Infrastructure for Scholarly Content</a:t>
            </a:r>
          </a:p>
          <a:p>
            <a:r>
              <a:rPr lang="en-US" dirty="0" smtClean="0"/>
              <a:t>UGC-INFONET – University Grant Commission- Information Network</a:t>
            </a:r>
          </a:p>
          <a:p>
            <a:r>
              <a:rPr lang="en-US" dirty="0" err="1" smtClean="0"/>
              <a:t>INFLIBNET</a:t>
            </a:r>
            <a:r>
              <a:rPr lang="en-US" dirty="0" smtClean="0"/>
              <a:t>- Information and Library Network</a:t>
            </a:r>
          </a:p>
          <a:p>
            <a:r>
              <a:rPr lang="en-IN" dirty="0" err="1" smtClean="0"/>
              <a:t>INDEST</a:t>
            </a:r>
            <a:r>
              <a:rPr lang="en-IN" dirty="0" smtClean="0"/>
              <a:t>-AICTE - Indian National Digital Library in Engineering Sciences and Technology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57769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  <p:sndAc>
          <p:stSnd>
            <p:snd r:embed="rId2" name="arrow.wav"/>
          </p:stSnd>
        </p:sndAc>
      </p:transition>
    </mc:Choice>
    <mc:Fallback>
      <p:transition spd="slow">
        <p:fade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hlinkClick r:id="rId3"/>
              </a:rPr>
              <a:t>https://www.slideshare.net/Mohitktomer/ugc-infonet</a:t>
            </a:r>
            <a:endParaRPr lang="en-IN" dirty="0" smtClean="0"/>
          </a:p>
          <a:p>
            <a:r>
              <a:rPr lang="en-IN" dirty="0" smtClean="0">
                <a:hlinkClick r:id="rId4"/>
              </a:rPr>
              <a:t>https://www.researchgate.net/publication/228673706_UGC-INFONET_Digital_Library_Consortium_Present_Services_and_Future_Endeavours</a:t>
            </a:r>
            <a:endParaRPr lang="en-IN" dirty="0" smtClean="0"/>
          </a:p>
          <a:p>
            <a:r>
              <a:rPr lang="en-IN" dirty="0" smtClean="0">
                <a:hlinkClick r:id="rId5"/>
              </a:rPr>
              <a:t>https://wikieducator.org/UGC_Infonet/</a:t>
            </a:r>
            <a:endParaRPr lang="en-IN" dirty="0" smtClean="0"/>
          </a:p>
          <a:p>
            <a:r>
              <a:rPr lang="en-IN" dirty="0" smtClean="0">
                <a:hlinkClick r:id="rId6"/>
              </a:rPr>
              <a:t>https://www.inflibnet.ac.in/downloads/brochure/eshodhsindhu.pdf</a:t>
            </a:r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030192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  <p:sndAc>
          <p:stSnd>
            <p:snd r:embed="rId2" name="arrow.wav"/>
          </p:stSnd>
        </p:sndAc>
      </p:transition>
    </mc:Choice>
    <mc:Fallback>
      <p:transition spd="slow">
        <p:fade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203116"/>
            <a:ext cx="7886700" cy="1325563"/>
          </a:xfrm>
        </p:spPr>
        <p:txBody>
          <a:bodyPr/>
          <a:lstStyle/>
          <a:p>
            <a:pPr algn="ctr"/>
            <a:r>
              <a:rPr lang="en-US" b="1" dirty="0" smtClean="0"/>
              <a:t>Send your feedback to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825625"/>
            <a:ext cx="7886700" cy="4847891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sz="4000" dirty="0">
                <a:hlinkClick r:id="rId4"/>
              </a:rPr>
              <a:t>dcsa.bmu@gmail.com</a:t>
            </a:r>
            <a:endParaRPr lang="en-US" sz="4000" dirty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000" dirty="0"/>
              <a:t>9254565108</a:t>
            </a:r>
            <a:endParaRPr lang="en-US" sz="4800" dirty="0"/>
          </a:p>
          <a:p>
            <a:pPr marL="0" indent="0" algn="ctr">
              <a:buNone/>
            </a:pPr>
            <a:r>
              <a:rPr lang="en-US" sz="4800" dirty="0"/>
              <a:t>Thank you</a:t>
            </a:r>
          </a:p>
          <a:p>
            <a:endParaRPr lang="en-US" sz="4800" dirty="0"/>
          </a:p>
          <a:p>
            <a:endParaRPr lang="en-US" dirty="0" smtClean="0"/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334" y="3140243"/>
            <a:ext cx="2314575" cy="1219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408" y="1220788"/>
            <a:ext cx="2638425" cy="12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9929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  <p:sndAc>
          <p:stSnd>
            <p:snd r:embed="rId3" name="arrow.wav"/>
          </p:stSnd>
        </p:sndAc>
      </p:transition>
    </mc:Choice>
    <mc:Fallback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UGC-</a:t>
            </a:r>
            <a:r>
              <a:rPr lang="en-US" dirty="0" err="1" smtClean="0"/>
              <a:t>Infonet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Why UGC-</a:t>
            </a:r>
            <a:r>
              <a:rPr lang="en-US" dirty="0" err="1" smtClean="0"/>
              <a:t>Infonet</a:t>
            </a:r>
            <a:r>
              <a:rPr lang="en-US" dirty="0" smtClean="0"/>
              <a:t>?</a:t>
            </a:r>
          </a:p>
          <a:p>
            <a:r>
              <a:rPr lang="en-US" dirty="0" smtClean="0"/>
              <a:t>Present form of UGC-</a:t>
            </a:r>
            <a:r>
              <a:rPr lang="en-US" dirty="0" err="1" smtClean="0"/>
              <a:t>Infonet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234004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  <p:sndAc>
          <p:stSnd>
            <p:snd r:embed="rId2" name="arrow.wav"/>
          </p:stSnd>
        </p:sndAc>
      </p:transition>
    </mc:Choice>
    <mc:Fallback>
      <p:transition spd="slow">
        <p:fade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UGC-</a:t>
            </a:r>
            <a:r>
              <a:rPr lang="en-US" dirty="0" err="1" smtClean="0"/>
              <a:t>Infonet</a:t>
            </a:r>
            <a:r>
              <a:rPr lang="en-US" dirty="0" smtClean="0"/>
              <a:t>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UGC-</a:t>
            </a:r>
            <a:r>
              <a:rPr lang="en-US" dirty="0" err="1" smtClean="0"/>
              <a:t>Infonet</a:t>
            </a:r>
            <a:r>
              <a:rPr lang="en-US" dirty="0" smtClean="0"/>
              <a:t> is a digital library consortium.</a:t>
            </a:r>
          </a:p>
          <a:p>
            <a:r>
              <a:rPr lang="en-US" dirty="0" smtClean="0"/>
              <a:t>UGC-</a:t>
            </a:r>
            <a:r>
              <a:rPr lang="en-US" dirty="0" err="1" smtClean="0"/>
              <a:t>Infonet</a:t>
            </a:r>
            <a:r>
              <a:rPr lang="en-US" dirty="0" smtClean="0"/>
              <a:t> was formally launched in December, 2003 by </a:t>
            </a:r>
            <a:r>
              <a:rPr lang="en-US" dirty="0" err="1" smtClean="0"/>
              <a:t>Hounrable</a:t>
            </a:r>
            <a:r>
              <a:rPr lang="en-US" dirty="0" smtClean="0"/>
              <a:t> Dr. </a:t>
            </a:r>
            <a:r>
              <a:rPr lang="en-US" dirty="0" err="1" smtClean="0"/>
              <a:t>APJ</a:t>
            </a:r>
            <a:r>
              <a:rPr lang="en-US" dirty="0" smtClean="0"/>
              <a:t> Abdul </a:t>
            </a:r>
            <a:r>
              <a:rPr lang="en-US" dirty="0" err="1" smtClean="0"/>
              <a:t>Kalam</a:t>
            </a:r>
            <a:r>
              <a:rPr lang="en-US" dirty="0" smtClean="0"/>
              <a:t>, the then President of India.</a:t>
            </a:r>
          </a:p>
          <a:p>
            <a:r>
              <a:rPr lang="en-US" dirty="0" smtClean="0"/>
              <a:t>Internet connectivity was also provided to the universities in the year  before launching UGC-</a:t>
            </a:r>
            <a:r>
              <a:rPr lang="en-US" dirty="0" err="1" smtClean="0"/>
              <a:t>Infonet</a:t>
            </a:r>
            <a:r>
              <a:rPr lang="en-US" dirty="0" smtClean="0"/>
              <a:t> </a:t>
            </a:r>
            <a:r>
              <a:rPr lang="en-US" dirty="0" smtClean="0"/>
              <a:t>Programme.</a:t>
            </a:r>
            <a:endParaRPr lang="en-US" dirty="0" smtClean="0"/>
          </a:p>
          <a:p>
            <a:r>
              <a:rPr lang="en-IN" dirty="0" smtClean="0"/>
              <a:t>The UGC-</a:t>
            </a:r>
            <a:r>
              <a:rPr lang="en-IN" dirty="0" err="1" smtClean="0"/>
              <a:t>Infonet</a:t>
            </a:r>
            <a:r>
              <a:rPr lang="en-IN" dirty="0" smtClean="0"/>
              <a:t> Digital Library Consortium is being operated by the </a:t>
            </a:r>
            <a:r>
              <a:rPr lang="en-IN" dirty="0" err="1" smtClean="0"/>
              <a:t>INFLIBNET</a:t>
            </a:r>
            <a:r>
              <a:rPr lang="en-IN" dirty="0" smtClean="0"/>
              <a:t> (</a:t>
            </a:r>
            <a:r>
              <a:rPr lang="en-IN" dirty="0" smtClean="0">
                <a:solidFill>
                  <a:srgbClr val="FF0000"/>
                </a:solidFill>
              </a:rPr>
              <a:t>Inf</a:t>
            </a:r>
            <a:r>
              <a:rPr lang="en-IN" dirty="0" smtClean="0"/>
              <a:t>ormation </a:t>
            </a:r>
            <a:r>
              <a:rPr lang="en-IN" dirty="0" smtClean="0">
                <a:solidFill>
                  <a:srgbClr val="FF0000"/>
                </a:solidFill>
              </a:rPr>
              <a:t>Lib</a:t>
            </a:r>
            <a:r>
              <a:rPr lang="en-IN" dirty="0" smtClean="0"/>
              <a:t>rary </a:t>
            </a:r>
            <a:r>
              <a:rPr lang="en-IN" dirty="0" smtClean="0">
                <a:solidFill>
                  <a:srgbClr val="FF0000"/>
                </a:solidFill>
              </a:rPr>
              <a:t>Net</a:t>
            </a:r>
            <a:r>
              <a:rPr lang="en-IN" dirty="0" smtClean="0"/>
              <a:t>work) Centre.</a:t>
            </a:r>
          </a:p>
          <a:p>
            <a:r>
              <a:rPr lang="en-US" dirty="0" smtClean="0"/>
              <a:t>UGC- Infonet is a great source for the universities for accessing scholarly journals which were discontinued due to heavily increased subscription fee.</a:t>
            </a:r>
          </a:p>
          <a:p>
            <a:r>
              <a:rPr lang="en-US" dirty="0" smtClean="0"/>
              <a:t>The access was provided to 160 universities covered under 12(b) status of the UGC Act, for 5790 journals.</a:t>
            </a:r>
          </a:p>
        </p:txBody>
      </p:sp>
    </p:spTree>
    <p:extLst>
      <p:ext uri="{BB962C8B-B14F-4D97-AF65-F5344CB8AC3E}">
        <p14:creationId xmlns:p14="http://schemas.microsoft.com/office/powerpoint/2010/main" val="41703758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  <p:sndAc>
          <p:stSnd>
            <p:snd r:embed="rId2" name="arrow.wav"/>
          </p:stSnd>
        </p:sndAc>
      </p:transition>
    </mc:Choice>
    <mc:Fallback>
      <p:transition spd="slow">
        <p:fade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INFLIBNET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and Library Network (</a:t>
            </a:r>
            <a:r>
              <a:rPr lang="en-US" dirty="0" err="1" smtClean="0"/>
              <a:t>INFLIBNET</a:t>
            </a:r>
            <a:r>
              <a:rPr lang="en-US" dirty="0" smtClean="0"/>
              <a:t>) </a:t>
            </a:r>
            <a:r>
              <a:rPr lang="en-US" dirty="0" err="1" smtClean="0"/>
              <a:t>centre</a:t>
            </a:r>
            <a:r>
              <a:rPr lang="en-US" dirty="0" smtClean="0"/>
              <a:t> is an autonomous Inter-University Centre (</a:t>
            </a:r>
            <a:r>
              <a:rPr lang="en-US" dirty="0" err="1" smtClean="0"/>
              <a:t>IUC</a:t>
            </a:r>
            <a:r>
              <a:rPr lang="en-US" dirty="0" smtClean="0"/>
              <a:t>) of UGC.</a:t>
            </a:r>
          </a:p>
          <a:p>
            <a:r>
              <a:rPr lang="en-US" dirty="0" err="1" smtClean="0"/>
              <a:t>INFBLIBNET</a:t>
            </a:r>
            <a:r>
              <a:rPr lang="en-US" dirty="0" smtClean="0"/>
              <a:t> creates </a:t>
            </a:r>
            <a:r>
              <a:rPr lang="en-US" dirty="0" err="1" smtClean="0"/>
              <a:t>infrastrures</a:t>
            </a:r>
            <a:r>
              <a:rPr lang="en-US" dirty="0" smtClean="0"/>
              <a:t> for sharing of library and library resources and services among Academic and Research Institutions.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725070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  <p:sndAc>
          <p:stSnd>
            <p:snd r:embed="rId2" name="arrow.wav"/>
          </p:stSnd>
        </p:sndAc>
      </p:transition>
    </mc:Choice>
    <mc:Fallback>
      <p:transition spd="slow">
        <p:fade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UGC-</a:t>
            </a:r>
            <a:r>
              <a:rPr lang="en-US" dirty="0" err="1" smtClean="0"/>
              <a:t>Infonet</a:t>
            </a:r>
            <a:r>
              <a:rPr lang="en-US" dirty="0" smtClean="0"/>
              <a:t>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 single library can satisfy all the information needs of its users.</a:t>
            </a:r>
          </a:p>
          <a:p>
            <a:r>
              <a:rPr lang="en-US" dirty="0" smtClean="0"/>
              <a:t>Due to the literature explosion, it is not possible to acquire all the bibliographical material at on place.</a:t>
            </a:r>
          </a:p>
          <a:p>
            <a:r>
              <a:rPr lang="en-US" dirty="0" smtClean="0"/>
              <a:t>Individual libraries ca not afford the cost of a acquiring  the materials, hardware and software and manpower required to maintain the modern information technology.</a:t>
            </a:r>
          </a:p>
          <a:p>
            <a:r>
              <a:rPr lang="en-US" dirty="0" smtClean="0"/>
              <a:t>Gradual decrease in budgetary provision for the library and information centers to provide various information services.</a:t>
            </a:r>
          </a:p>
          <a:p>
            <a:r>
              <a:rPr lang="en-US" dirty="0" smtClean="0"/>
              <a:t>Government cuts on funding the information activities in view of creating libraries, globalization and privatization of such activities.</a:t>
            </a:r>
          </a:p>
          <a:p>
            <a:r>
              <a:rPr lang="en-US" dirty="0" smtClean="0"/>
              <a:t>Availability of access facilities for various types of databases, electronic information increases the users demand for information.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031640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  <p:sndAc>
          <p:stSnd>
            <p:snd r:embed="rId2" name="arrow.wav"/>
          </p:stSnd>
        </p:sndAc>
      </p:transition>
    </mc:Choice>
    <mc:Fallback>
      <p:transition spd="slow">
        <p:fade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Infonet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 resource for distance learning.</a:t>
            </a:r>
          </a:p>
          <a:p>
            <a:r>
              <a:rPr lang="en-US" dirty="0" smtClean="0"/>
              <a:t>It is a medium for distributing academic material consisting journals, in remote areas.</a:t>
            </a:r>
          </a:p>
          <a:p>
            <a:r>
              <a:rPr lang="en-US" dirty="0" smtClean="0"/>
              <a:t>It is a resource of latest information, for researchers and students.</a:t>
            </a:r>
          </a:p>
          <a:p>
            <a:r>
              <a:rPr lang="en-US" dirty="0" smtClean="0"/>
              <a:t>Teachers and scholars can collaborate globally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31723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  <p:sndAc>
          <p:stSnd>
            <p:snd r:embed="rId2" name="arrow.wav"/>
          </p:stSnd>
        </p:sndAc>
      </p:transition>
    </mc:Choice>
    <mc:Fallback>
      <p:transition spd="slow">
        <p:fade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form of UGC-Infonet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UGC-Infonet was merged into e-</a:t>
            </a:r>
            <a:r>
              <a:rPr lang="en-US" dirty="0" err="1" smtClean="0"/>
              <a:t>ShodhSindhu</a:t>
            </a:r>
            <a:r>
              <a:rPr lang="en-US" dirty="0" smtClean="0"/>
              <a:t>, along with </a:t>
            </a:r>
            <a:r>
              <a:rPr lang="en-US" dirty="0" err="1" smtClean="0"/>
              <a:t>NLIST</a:t>
            </a:r>
            <a:r>
              <a:rPr lang="en-US" dirty="0" smtClean="0"/>
              <a:t> and </a:t>
            </a:r>
            <a:r>
              <a:rPr lang="en-US" dirty="0" err="1" smtClean="0"/>
              <a:t>INDEST</a:t>
            </a:r>
            <a:r>
              <a:rPr lang="en-US" dirty="0" smtClean="0"/>
              <a:t>-AICTE Consortium, in December, 2015.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687903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  <p:sndAc>
          <p:stSnd>
            <p:snd r:embed="rId2" name="arrow.wav"/>
          </p:stSnd>
        </p:sndAc>
      </p:transition>
    </mc:Choice>
    <mc:Fallback>
      <p:transition spd="slow">
        <p:fade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</a:t>
            </a:r>
            <a:r>
              <a:rPr lang="en-US" dirty="0" err="1" smtClean="0"/>
              <a:t>ShodhSindhu</a:t>
            </a:r>
            <a:endParaRPr lang="en-IN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5866009"/>
              </p:ext>
            </p:extLst>
          </p:nvPr>
        </p:nvGraphicFramePr>
        <p:xfrm>
          <a:off x="838200" y="1863725"/>
          <a:ext cx="10515600" cy="4575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308297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  <p:sndAc>
          <p:stSnd>
            <p:snd r:embed="rId2" name="arrow.wav"/>
          </p:stSnd>
        </p:sndAc>
      </p:transition>
    </mc:Choice>
    <mc:Fallback>
      <p:transition spd="slow">
        <p:fade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of the e-</a:t>
            </a:r>
            <a:r>
              <a:rPr lang="en-US" dirty="0" err="1" smtClean="0"/>
              <a:t>ShodhSindhu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main objective of the e-</a:t>
            </a:r>
            <a:r>
              <a:rPr lang="en-IN" dirty="0" err="1" smtClean="0"/>
              <a:t>ShodhSindu</a:t>
            </a:r>
            <a:r>
              <a:rPr lang="en-IN" dirty="0" smtClean="0"/>
              <a:t>: Consortia for Higher Education E-Resources is to provide access to qualitative electronic resources including full-text, bibliographic, factual and legal databases to academic institutions at a lower rates of subscription.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55378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  <p:sndAc>
          <p:stSnd>
            <p:snd r:embed="rId2" name="arrow.wav"/>
          </p:stSnd>
        </p:sndAc>
      </p:transition>
    </mc:Choice>
    <mc:Fallback>
      <p:transition spd="slow">
        <p:fade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153</TotalTime>
  <Words>468</Words>
  <Application>Microsoft Office PowerPoint</Application>
  <PresentationFormat>Widescreen</PresentationFormat>
  <Paragraphs>57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Trebuchet MS</vt:lpstr>
      <vt:lpstr>Berlin</vt:lpstr>
      <vt:lpstr>UGC InfoNet</vt:lpstr>
      <vt:lpstr>Content</vt:lpstr>
      <vt:lpstr>What is UGC-Infonet?</vt:lpstr>
      <vt:lpstr>INFLIBNET</vt:lpstr>
      <vt:lpstr>Why UGC-Infonet?</vt:lpstr>
      <vt:lpstr>Advantages of Infonet</vt:lpstr>
      <vt:lpstr>Present form of UGC-Infonet</vt:lpstr>
      <vt:lpstr>E-ShodhSindhu</vt:lpstr>
      <vt:lpstr>Objective of the e-ShodhSindhu</vt:lpstr>
      <vt:lpstr>Fullforms</vt:lpstr>
      <vt:lpstr>References</vt:lpstr>
      <vt:lpstr>Send your feedback 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UGC InfoNet</dc:title>
  <dc:creator>Dr. Devender Vashisth</dc:creator>
  <cp:lastModifiedBy>Dr. Devender Vashisth</cp:lastModifiedBy>
  <cp:revision>16</cp:revision>
  <dcterms:created xsi:type="dcterms:W3CDTF">2020-02-09T03:20:23Z</dcterms:created>
  <dcterms:modified xsi:type="dcterms:W3CDTF">2020-02-09T16:30:52Z</dcterms:modified>
</cp:coreProperties>
</file>